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4" r:id="rId2"/>
  </p:sldMasterIdLst>
  <p:notesMasterIdLst>
    <p:notesMasterId r:id="rId19"/>
  </p:notesMasterIdLst>
  <p:sldIdLst>
    <p:sldId id="276" r:id="rId3"/>
    <p:sldId id="316" r:id="rId4"/>
    <p:sldId id="337" r:id="rId5"/>
    <p:sldId id="338" r:id="rId6"/>
    <p:sldId id="317" r:id="rId7"/>
    <p:sldId id="300" r:id="rId8"/>
    <p:sldId id="318" r:id="rId9"/>
    <p:sldId id="310" r:id="rId10"/>
    <p:sldId id="309" r:id="rId11"/>
    <p:sldId id="298" r:id="rId12"/>
    <p:sldId id="332" r:id="rId13"/>
    <p:sldId id="335" r:id="rId14"/>
    <p:sldId id="336" r:id="rId15"/>
    <p:sldId id="339" r:id="rId16"/>
    <p:sldId id="306" r:id="rId17"/>
    <p:sldId id="340" r:id="rId1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BE90058-2213-4A43-B9E3-875C6952C685}">
          <p14:sldIdLst>
            <p14:sldId id="276"/>
            <p14:sldId id="316"/>
            <p14:sldId id="337"/>
            <p14:sldId id="338"/>
            <p14:sldId id="317"/>
            <p14:sldId id="300"/>
            <p14:sldId id="318"/>
            <p14:sldId id="310"/>
            <p14:sldId id="309"/>
            <p14:sldId id="298"/>
            <p14:sldId id="332"/>
            <p14:sldId id="335"/>
            <p14:sldId id="336"/>
            <p14:sldId id="339"/>
            <p14:sldId id="306"/>
            <p14:sldId id="34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79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38" y="-405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5D6AB-5D7B-41D8-9812-37AF4A8AD0FE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93AA9-5770-4C81-B372-25B1E3147D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91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1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6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685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3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590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82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3972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637" y="4400176"/>
            <a:ext cx="5486727" cy="360027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3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996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lIns="95091" tIns="47545" rIns="95091" bIns="47545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lIns="95091" tIns="47545" rIns="95091" bIns="47545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126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84528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87">
          <p15:clr>
            <a:srgbClr val="FBAE40"/>
          </p15:clr>
        </p15:guide>
        <p15:guide id="2" pos="347">
          <p15:clr>
            <a:srgbClr val="FBAE40"/>
          </p15:clr>
        </p15:guide>
        <p15:guide id="3" pos="7333">
          <p15:clr>
            <a:srgbClr val="FBAE40"/>
          </p15:clr>
        </p15:guide>
        <p15:guide id="4" orient="horz" pos="399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156117"/>
            <a:ext cx="606450" cy="420000"/>
            <a:chOff x="0" y="396890"/>
            <a:chExt cx="808600" cy="504000"/>
          </a:xfrm>
        </p:grpSpPr>
        <p:sp>
          <p:nvSpPr>
            <p:cNvPr id="3" name="KOPPT-矩形"/>
            <p:cNvSpPr/>
            <p:nvPr userDrawn="1"/>
          </p:nvSpPr>
          <p:spPr>
            <a:xfrm>
              <a:off x="0" y="396890"/>
              <a:ext cx="685800" cy="50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3232">
                <a:lnSpc>
                  <a:spcPct val="150000"/>
                </a:lnSpc>
                <a:defRPr/>
              </a:pPr>
              <a:endParaRPr lang="en-US" sz="1400">
                <a:solidFill>
                  <a:srgbClr val="414141"/>
                </a:solidFill>
                <a:latin typeface="Impact"/>
              </a:endParaRPr>
            </a:p>
          </p:txBody>
        </p:sp>
        <p:sp>
          <p:nvSpPr>
            <p:cNvPr id="5" name="KOPPT-矩形"/>
            <p:cNvSpPr/>
            <p:nvPr userDrawn="1"/>
          </p:nvSpPr>
          <p:spPr>
            <a:xfrm>
              <a:off x="736600" y="396890"/>
              <a:ext cx="72000" cy="504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3232">
                <a:lnSpc>
                  <a:spcPct val="150000"/>
                </a:lnSpc>
                <a:defRPr/>
              </a:pPr>
              <a:endParaRPr lang="en-US" sz="1400">
                <a:solidFill>
                  <a:srgbClr val="414141"/>
                </a:solidFill>
                <a:latin typeface="Impac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00854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87">
          <p15:clr>
            <a:srgbClr val="FBAE40"/>
          </p15:clr>
        </p15:guide>
        <p15:guide id="2" pos="347">
          <p15:clr>
            <a:srgbClr val="FBAE40"/>
          </p15:clr>
        </p15:guide>
        <p15:guide id="3" pos="7333">
          <p15:clr>
            <a:srgbClr val="FBAE40"/>
          </p15:clr>
        </p15:guide>
        <p15:guide id="4" orient="horz" pos="39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156117"/>
            <a:ext cx="606450" cy="420000"/>
            <a:chOff x="0" y="396890"/>
            <a:chExt cx="808600" cy="504000"/>
          </a:xfrm>
        </p:grpSpPr>
        <p:sp>
          <p:nvSpPr>
            <p:cNvPr id="3" name="KOPPT-矩形"/>
            <p:cNvSpPr/>
            <p:nvPr userDrawn="1"/>
          </p:nvSpPr>
          <p:spPr>
            <a:xfrm>
              <a:off x="0" y="396890"/>
              <a:ext cx="685800" cy="50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3232">
                <a:lnSpc>
                  <a:spcPct val="150000"/>
                </a:lnSpc>
                <a:defRPr/>
              </a:pPr>
              <a:endParaRPr lang="en-US" sz="1400">
                <a:solidFill>
                  <a:srgbClr val="414141"/>
                </a:solidFill>
                <a:latin typeface="Impact"/>
              </a:endParaRPr>
            </a:p>
          </p:txBody>
        </p:sp>
        <p:sp>
          <p:nvSpPr>
            <p:cNvPr id="5" name="KOPPT-矩形"/>
            <p:cNvSpPr/>
            <p:nvPr userDrawn="1"/>
          </p:nvSpPr>
          <p:spPr>
            <a:xfrm>
              <a:off x="736600" y="396890"/>
              <a:ext cx="72000" cy="504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13232">
                <a:lnSpc>
                  <a:spcPct val="150000"/>
                </a:lnSpc>
                <a:defRPr/>
              </a:pPr>
              <a:endParaRPr lang="en-US" sz="1400">
                <a:solidFill>
                  <a:srgbClr val="414141"/>
                </a:solidFill>
                <a:latin typeface="Impac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55262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87">
          <p15:clr>
            <a:srgbClr val="FBAE40"/>
          </p15:clr>
        </p15:guide>
        <p15:guide id="2" pos="347">
          <p15:clr>
            <a:srgbClr val="FBAE40"/>
          </p15:clr>
        </p15:guide>
        <p15:guide id="3" pos="7333">
          <p15:clr>
            <a:srgbClr val="FBAE40"/>
          </p15:clr>
        </p15:guide>
        <p15:guide id="4" orient="horz" pos="39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lIns="95095" tIns="47547" rIns="95095" bIns="47547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lIns="95095" tIns="47547" rIns="95095" bIns="47547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458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8" name="图片 17" descr="C:\Users\Administrator\Desktop\180713-加三片叶子\02-ai\牌子修改稿 2-02.png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1" name="对象 30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417246777"/>
              </p:ext>
            </p:extLst>
          </p:nvPr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r:id="rId8" imgW="1523810" imgH="1400000" progId="MSPhotoEd.3">
                  <p:embed/>
                </p:oleObj>
              </mc:Choice>
              <mc:Fallback>
                <p:oleObj r:id="rId8" imgW="1523810" imgH="14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2" r:id="rId3"/>
    <p:sldLayoutId id="2147483663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05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defTabSz="7132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8" indent="-178308" algn="l" defTabSz="7132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5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72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88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00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62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23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8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9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31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92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9784" y="0"/>
            <a:ext cx="9144000" cy="571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2018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514307" y="5322410"/>
            <a:ext cx="1357331" cy="185823"/>
            <a:chOff x="5191113" y="5753101"/>
            <a:chExt cx="1809775" cy="222988"/>
          </a:xfrm>
        </p:grpSpPr>
        <p:sp>
          <p:nvSpPr>
            <p:cNvPr id="6" name="椭圆 5"/>
            <p:cNvSpPr/>
            <p:nvPr/>
          </p:nvSpPr>
          <p:spPr>
            <a:xfrm>
              <a:off x="5191113" y="5753101"/>
              <a:ext cx="222988" cy="222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720042" y="5753101"/>
              <a:ext cx="222988" cy="222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248971" y="5753101"/>
              <a:ext cx="222988" cy="2229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6777900" y="5753101"/>
              <a:ext cx="222988" cy="222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Freeform 45"/>
            <p:cNvSpPr>
              <a:spLocks noEditPoints="1"/>
            </p:cNvSpPr>
            <p:nvPr/>
          </p:nvSpPr>
          <p:spPr bwMode="auto">
            <a:xfrm>
              <a:off x="6833180" y="5819145"/>
              <a:ext cx="112429" cy="9090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Freeform 46"/>
            <p:cNvSpPr>
              <a:spLocks noEditPoints="1"/>
            </p:cNvSpPr>
            <p:nvPr/>
          </p:nvSpPr>
          <p:spPr bwMode="auto">
            <a:xfrm>
              <a:off x="6322909" y="5809576"/>
              <a:ext cx="75112" cy="110038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AutoShape 59"/>
            <p:cNvSpPr>
              <a:spLocks/>
            </p:cNvSpPr>
            <p:nvPr/>
          </p:nvSpPr>
          <p:spPr bwMode="auto">
            <a:xfrm>
              <a:off x="5783348" y="5816489"/>
              <a:ext cx="96375" cy="9621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178308" hangingPunct="0">
                <a:defRPr/>
              </a:pPr>
              <a:endParaRPr lang="en-US" sz="1200">
                <a:solidFill>
                  <a:srgbClr val="000000"/>
                </a:solidFill>
                <a:ea typeface="微软雅黑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3" name="AutoShape 112"/>
            <p:cNvSpPr>
              <a:spLocks/>
            </p:cNvSpPr>
            <p:nvPr/>
          </p:nvSpPr>
          <p:spPr bwMode="auto">
            <a:xfrm>
              <a:off x="5254501" y="5816407"/>
              <a:ext cx="96210" cy="96375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9050" tIns="19050" rIns="19050" bIns="19050" anchor="ctr"/>
            <a:lstStyle/>
            <a:p>
              <a:pPr algn="ctr" defTabSz="178308" hangingPunct="0">
                <a:defRPr/>
              </a:pPr>
              <a:endParaRPr lang="en-US" sz="11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9AD69A2-69B1-4AEC-B0DF-28061353492D}"/>
              </a:ext>
            </a:extLst>
          </p:cNvPr>
          <p:cNvGrpSpPr/>
          <p:nvPr/>
        </p:nvGrpSpPr>
        <p:grpSpPr>
          <a:xfrm>
            <a:off x="-91281" y="218322"/>
            <a:ext cx="4450556" cy="3627025"/>
            <a:chOff x="3813732" y="401256"/>
            <a:chExt cx="4923220" cy="3794060"/>
          </a:xfrm>
        </p:grpSpPr>
        <p:sp>
          <p:nvSpPr>
            <p:cNvPr id="15" name="椭圆 14"/>
            <p:cNvSpPr/>
            <p:nvPr/>
          </p:nvSpPr>
          <p:spPr>
            <a:xfrm>
              <a:off x="4675267" y="2990860"/>
              <a:ext cx="1204456" cy="1204456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813732" y="2118065"/>
              <a:ext cx="1488873" cy="1488873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329791" y="401256"/>
              <a:ext cx="3532418" cy="353241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165923" y="681855"/>
              <a:ext cx="1006252" cy="1006252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8132964" y="1584671"/>
              <a:ext cx="603988" cy="603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581044" y="3528290"/>
              <a:ext cx="275091" cy="27509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059036" y="3720823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975999" y="2511730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本框 51">
            <a:extLst>
              <a:ext uri="{FF2B5EF4-FFF2-40B4-BE49-F238E27FC236}">
                <a16:creationId xmlns="" xmlns:a16="http://schemas.microsoft.com/office/drawing/2014/main" id="{469882E9-3046-4A12-AE34-E8BC722F8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20" y="1530770"/>
            <a:ext cx="3526631" cy="538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 algn="ctr">
              <a:lnSpc>
                <a:spcPct val="120000"/>
              </a:lnSpc>
            </a:pPr>
            <a:r>
              <a:rPr lang="en-US" altLang="zh-CN" sz="3400" b="1" dirty="0">
                <a:solidFill>
                  <a:srgbClr val="FFFFFF"/>
                </a:solidFill>
                <a:latin typeface="arial" charset="0"/>
                <a:ea typeface="微软雅黑" panose="020B0503020204020204" pitchFamily="34" charset="-122"/>
              </a:rPr>
              <a:t>ISSCC</a:t>
            </a:r>
          </a:p>
        </p:txBody>
      </p:sp>
      <p:pic>
        <p:nvPicPr>
          <p:cNvPr id="26" name="图片 25" descr="C:\Users\Administrator\Desktop\180713-加三片叶子\02-ai\牌子修改稿 2-0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406296"/>
              </p:ext>
            </p:extLst>
          </p:nvPr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r:id="rId4" imgW="1523810" imgH="1400000" progId="MSPhotoEd.3">
                  <p:embed/>
                </p:oleObj>
              </mc:Choice>
              <mc:Fallback>
                <p:oleObj r:id="rId4" imgW="1523810" imgH="1400000" progId="MSPhotoEd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5841" y="4496853"/>
            <a:ext cx="3440916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 algn="r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18</a:t>
            </a:r>
            <a:r>
              <a:rPr lang="en-US" altLang="zh-CN" sz="2000" baseline="30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th</a:t>
            </a:r>
            <a:r>
              <a:rPr lang="en-US" altLang="zh-CN" sz="2000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Mongolian Baiti" panose="03000500000000000000" pitchFamily="66" charset="0"/>
              </a:rPr>
              <a:t> October 2018</a:t>
            </a:r>
          </a:p>
        </p:txBody>
      </p:sp>
      <p:sp>
        <p:nvSpPr>
          <p:cNvPr id="33" name="Freeform 55"/>
          <p:cNvSpPr>
            <a:spLocks noEditPoints="1"/>
          </p:cNvSpPr>
          <p:nvPr/>
        </p:nvSpPr>
        <p:spPr bwMode="auto">
          <a:xfrm>
            <a:off x="5746155" y="5167403"/>
            <a:ext cx="1839331" cy="405425"/>
          </a:xfrm>
          <a:custGeom>
            <a:avLst/>
            <a:gdLst/>
            <a:ahLst/>
            <a:cxnLst>
              <a:cxn ang="0">
                <a:pos x="770" y="210"/>
              </a:cxn>
              <a:cxn ang="0">
                <a:pos x="752" y="213"/>
              </a:cxn>
              <a:cxn ang="0">
                <a:pos x="785" y="230"/>
              </a:cxn>
              <a:cxn ang="0">
                <a:pos x="692" y="210"/>
              </a:cxn>
              <a:cxn ang="0">
                <a:pos x="685" y="210"/>
              </a:cxn>
              <a:cxn ang="0">
                <a:pos x="665" y="230"/>
              </a:cxn>
              <a:cxn ang="0">
                <a:pos x="616" y="194"/>
              </a:cxn>
              <a:cxn ang="0">
                <a:pos x="655" y="194"/>
              </a:cxn>
              <a:cxn ang="0">
                <a:pos x="591" y="202"/>
              </a:cxn>
              <a:cxn ang="0">
                <a:pos x="586" y="213"/>
              </a:cxn>
              <a:cxn ang="0">
                <a:pos x="603" y="218"/>
              </a:cxn>
              <a:cxn ang="0">
                <a:pos x="549" y="207"/>
              </a:cxn>
              <a:cxn ang="0">
                <a:pos x="549" y="189"/>
              </a:cxn>
              <a:cxn ang="0">
                <a:pos x="533" y="224"/>
              </a:cxn>
              <a:cxn ang="0">
                <a:pos x="511" y="230"/>
              </a:cxn>
              <a:cxn ang="0">
                <a:pos x="477" y="190"/>
              </a:cxn>
              <a:cxn ang="0">
                <a:pos x="477" y="226"/>
              </a:cxn>
              <a:cxn ang="0">
                <a:pos x="436" y="194"/>
              </a:cxn>
              <a:cxn ang="0">
                <a:pos x="414" y="230"/>
              </a:cxn>
              <a:cxn ang="0">
                <a:pos x="458" y="230"/>
              </a:cxn>
              <a:cxn ang="0">
                <a:pos x="376" y="223"/>
              </a:cxn>
              <a:cxn ang="0">
                <a:pos x="349" y="230"/>
              </a:cxn>
              <a:cxn ang="0">
                <a:pos x="365" y="211"/>
              </a:cxn>
              <a:cxn ang="0">
                <a:pos x="394" y="195"/>
              </a:cxn>
              <a:cxn ang="0">
                <a:pos x="391" y="190"/>
              </a:cxn>
              <a:cxn ang="0">
                <a:pos x="328" y="201"/>
              </a:cxn>
              <a:cxn ang="0">
                <a:pos x="331" y="193"/>
              </a:cxn>
              <a:cxn ang="0">
                <a:pos x="309" y="213"/>
              </a:cxn>
              <a:cxn ang="0">
                <a:pos x="333" y="219"/>
              </a:cxn>
              <a:cxn ang="0">
                <a:pos x="266" y="193"/>
              </a:cxn>
              <a:cxn ang="0">
                <a:pos x="266" y="231"/>
              </a:cxn>
              <a:cxn ang="0">
                <a:pos x="224" y="223"/>
              </a:cxn>
              <a:cxn ang="0">
                <a:pos x="191" y="230"/>
              </a:cxn>
              <a:cxn ang="0">
                <a:pos x="206" y="210"/>
              </a:cxn>
              <a:cxn ang="0">
                <a:pos x="224" y="207"/>
              </a:cxn>
              <a:cxn ang="0">
                <a:pos x="39" y="139"/>
              </a:cxn>
              <a:cxn ang="0">
                <a:pos x="84" y="143"/>
              </a:cxn>
              <a:cxn ang="0">
                <a:pos x="56" y="53"/>
              </a:cxn>
              <a:cxn ang="0">
                <a:pos x="1" y="125"/>
              </a:cxn>
              <a:cxn ang="0">
                <a:pos x="116" y="125"/>
              </a:cxn>
              <a:cxn ang="0">
                <a:pos x="186" y="18"/>
              </a:cxn>
              <a:cxn ang="0">
                <a:pos x="168" y="7"/>
              </a:cxn>
              <a:cxn ang="0">
                <a:pos x="127" y="79"/>
              </a:cxn>
              <a:cxn ang="0">
                <a:pos x="465" y="49"/>
              </a:cxn>
              <a:cxn ang="0">
                <a:pos x="423" y="139"/>
              </a:cxn>
              <a:cxn ang="0">
                <a:pos x="382" y="83"/>
              </a:cxn>
              <a:cxn ang="0">
                <a:pos x="408" y="65"/>
              </a:cxn>
              <a:cxn ang="0">
                <a:pos x="354" y="151"/>
              </a:cxn>
              <a:cxn ang="0">
                <a:pos x="465" y="97"/>
              </a:cxn>
              <a:cxn ang="0">
                <a:pos x="482" y="156"/>
              </a:cxn>
              <a:cxn ang="0">
                <a:pos x="563" y="53"/>
              </a:cxn>
              <a:cxn ang="0">
                <a:pos x="285" y="156"/>
              </a:cxn>
              <a:cxn ang="0">
                <a:pos x="258" y="73"/>
              </a:cxn>
              <a:cxn ang="0">
                <a:pos x="225" y="103"/>
              </a:cxn>
            </a:cxnLst>
            <a:rect l="0" t="0" r="r" b="b"/>
            <a:pathLst>
              <a:path w="785" h="231">
                <a:moveTo>
                  <a:pt x="779" y="190"/>
                </a:moveTo>
                <a:cubicBezTo>
                  <a:pt x="779" y="207"/>
                  <a:pt x="779" y="207"/>
                  <a:pt x="779" y="207"/>
                </a:cubicBezTo>
                <a:cubicBezTo>
                  <a:pt x="779" y="213"/>
                  <a:pt x="779" y="218"/>
                  <a:pt x="779" y="223"/>
                </a:cubicBezTo>
                <a:cubicBezTo>
                  <a:pt x="779" y="223"/>
                  <a:pt x="779" y="223"/>
                  <a:pt x="779" y="223"/>
                </a:cubicBezTo>
                <a:cubicBezTo>
                  <a:pt x="777" y="219"/>
                  <a:pt x="774" y="215"/>
                  <a:pt x="770" y="210"/>
                </a:cubicBezTo>
                <a:cubicBezTo>
                  <a:pt x="753" y="190"/>
                  <a:pt x="753" y="190"/>
                  <a:pt x="753" y="190"/>
                </a:cubicBezTo>
                <a:cubicBezTo>
                  <a:pt x="746" y="190"/>
                  <a:pt x="746" y="190"/>
                  <a:pt x="746" y="190"/>
                </a:cubicBezTo>
                <a:cubicBezTo>
                  <a:pt x="746" y="230"/>
                  <a:pt x="746" y="230"/>
                  <a:pt x="746" y="230"/>
                </a:cubicBezTo>
                <a:cubicBezTo>
                  <a:pt x="752" y="230"/>
                  <a:pt x="752" y="230"/>
                  <a:pt x="752" y="230"/>
                </a:cubicBezTo>
                <a:cubicBezTo>
                  <a:pt x="752" y="213"/>
                  <a:pt x="752" y="213"/>
                  <a:pt x="752" y="213"/>
                </a:cubicBezTo>
                <a:cubicBezTo>
                  <a:pt x="752" y="206"/>
                  <a:pt x="752" y="201"/>
                  <a:pt x="752" y="196"/>
                </a:cubicBezTo>
                <a:cubicBezTo>
                  <a:pt x="752" y="196"/>
                  <a:pt x="752" y="196"/>
                  <a:pt x="752" y="196"/>
                </a:cubicBezTo>
                <a:cubicBezTo>
                  <a:pt x="754" y="201"/>
                  <a:pt x="758" y="205"/>
                  <a:pt x="761" y="210"/>
                </a:cubicBezTo>
                <a:cubicBezTo>
                  <a:pt x="778" y="230"/>
                  <a:pt x="778" y="230"/>
                  <a:pt x="778" y="230"/>
                </a:cubicBezTo>
                <a:cubicBezTo>
                  <a:pt x="785" y="230"/>
                  <a:pt x="785" y="230"/>
                  <a:pt x="785" y="230"/>
                </a:cubicBezTo>
                <a:cubicBezTo>
                  <a:pt x="785" y="190"/>
                  <a:pt x="785" y="190"/>
                  <a:pt x="785" y="190"/>
                </a:cubicBezTo>
                <a:lnTo>
                  <a:pt x="779" y="190"/>
                </a:lnTo>
                <a:close/>
                <a:moveTo>
                  <a:pt x="708" y="227"/>
                </a:moveTo>
                <a:cubicBezTo>
                  <a:pt x="708" y="227"/>
                  <a:pt x="708" y="227"/>
                  <a:pt x="708" y="227"/>
                </a:cubicBezTo>
                <a:cubicBezTo>
                  <a:pt x="698" y="227"/>
                  <a:pt x="692" y="219"/>
                  <a:pt x="692" y="210"/>
                </a:cubicBezTo>
                <a:cubicBezTo>
                  <a:pt x="692" y="201"/>
                  <a:pt x="697" y="193"/>
                  <a:pt x="709" y="193"/>
                </a:cubicBezTo>
                <a:cubicBezTo>
                  <a:pt x="720" y="193"/>
                  <a:pt x="725" y="202"/>
                  <a:pt x="725" y="210"/>
                </a:cubicBezTo>
                <a:cubicBezTo>
                  <a:pt x="725" y="219"/>
                  <a:pt x="719" y="227"/>
                  <a:pt x="708" y="227"/>
                </a:cubicBezTo>
                <a:moveTo>
                  <a:pt x="709" y="189"/>
                </a:moveTo>
                <a:cubicBezTo>
                  <a:pt x="695" y="189"/>
                  <a:pt x="685" y="197"/>
                  <a:pt x="685" y="210"/>
                </a:cubicBezTo>
                <a:cubicBezTo>
                  <a:pt x="685" y="223"/>
                  <a:pt x="694" y="231"/>
                  <a:pt x="708" y="231"/>
                </a:cubicBezTo>
                <a:cubicBezTo>
                  <a:pt x="708" y="231"/>
                  <a:pt x="708" y="231"/>
                  <a:pt x="708" y="231"/>
                </a:cubicBezTo>
                <a:cubicBezTo>
                  <a:pt x="722" y="231"/>
                  <a:pt x="733" y="223"/>
                  <a:pt x="733" y="210"/>
                </a:cubicBezTo>
                <a:cubicBezTo>
                  <a:pt x="733" y="197"/>
                  <a:pt x="723" y="189"/>
                  <a:pt x="709" y="189"/>
                </a:cubicBezTo>
                <a:moveTo>
                  <a:pt x="665" y="230"/>
                </a:moveTo>
                <a:cubicBezTo>
                  <a:pt x="671" y="230"/>
                  <a:pt x="671" y="230"/>
                  <a:pt x="671" y="230"/>
                </a:cubicBezTo>
                <a:cubicBezTo>
                  <a:pt x="671" y="190"/>
                  <a:pt x="671" y="190"/>
                  <a:pt x="671" y="190"/>
                </a:cubicBezTo>
                <a:cubicBezTo>
                  <a:pt x="665" y="190"/>
                  <a:pt x="665" y="190"/>
                  <a:pt x="665" y="190"/>
                </a:cubicBezTo>
                <a:lnTo>
                  <a:pt x="665" y="230"/>
                </a:lnTo>
                <a:close/>
                <a:moveTo>
                  <a:pt x="616" y="194"/>
                </a:moveTo>
                <a:cubicBezTo>
                  <a:pt x="632" y="194"/>
                  <a:pt x="632" y="194"/>
                  <a:pt x="632" y="194"/>
                </a:cubicBezTo>
                <a:cubicBezTo>
                  <a:pt x="632" y="230"/>
                  <a:pt x="632" y="230"/>
                  <a:pt x="632" y="230"/>
                </a:cubicBezTo>
                <a:cubicBezTo>
                  <a:pt x="639" y="230"/>
                  <a:pt x="639" y="230"/>
                  <a:pt x="639" y="230"/>
                </a:cubicBezTo>
                <a:cubicBezTo>
                  <a:pt x="639" y="194"/>
                  <a:pt x="639" y="194"/>
                  <a:pt x="639" y="194"/>
                </a:cubicBezTo>
                <a:cubicBezTo>
                  <a:pt x="655" y="194"/>
                  <a:pt x="655" y="194"/>
                  <a:pt x="655" y="194"/>
                </a:cubicBezTo>
                <a:cubicBezTo>
                  <a:pt x="655" y="190"/>
                  <a:pt x="655" y="190"/>
                  <a:pt x="655" y="190"/>
                </a:cubicBezTo>
                <a:cubicBezTo>
                  <a:pt x="616" y="190"/>
                  <a:pt x="616" y="190"/>
                  <a:pt x="616" y="190"/>
                </a:cubicBezTo>
                <a:lnTo>
                  <a:pt x="616" y="194"/>
                </a:lnTo>
                <a:close/>
                <a:moveTo>
                  <a:pt x="586" y="213"/>
                </a:moveTo>
                <a:cubicBezTo>
                  <a:pt x="591" y="202"/>
                  <a:pt x="591" y="202"/>
                  <a:pt x="591" y="202"/>
                </a:cubicBezTo>
                <a:cubicBezTo>
                  <a:pt x="592" y="199"/>
                  <a:pt x="593" y="197"/>
                  <a:pt x="593" y="194"/>
                </a:cubicBezTo>
                <a:cubicBezTo>
                  <a:pt x="594" y="194"/>
                  <a:pt x="594" y="194"/>
                  <a:pt x="594" y="194"/>
                </a:cubicBezTo>
                <a:cubicBezTo>
                  <a:pt x="595" y="197"/>
                  <a:pt x="595" y="199"/>
                  <a:pt x="596" y="202"/>
                </a:cubicBezTo>
                <a:cubicBezTo>
                  <a:pt x="602" y="213"/>
                  <a:pt x="602" y="213"/>
                  <a:pt x="602" y="213"/>
                </a:cubicBezTo>
                <a:lnTo>
                  <a:pt x="586" y="213"/>
                </a:lnTo>
                <a:close/>
                <a:moveTo>
                  <a:pt x="590" y="190"/>
                </a:moveTo>
                <a:cubicBezTo>
                  <a:pt x="572" y="230"/>
                  <a:pt x="572" y="230"/>
                  <a:pt x="572" y="230"/>
                </a:cubicBezTo>
                <a:cubicBezTo>
                  <a:pt x="579" y="230"/>
                  <a:pt x="579" y="230"/>
                  <a:pt x="579" y="230"/>
                </a:cubicBezTo>
                <a:cubicBezTo>
                  <a:pt x="584" y="218"/>
                  <a:pt x="584" y="218"/>
                  <a:pt x="584" y="218"/>
                </a:cubicBezTo>
                <a:cubicBezTo>
                  <a:pt x="603" y="218"/>
                  <a:pt x="603" y="218"/>
                  <a:pt x="603" y="218"/>
                </a:cubicBezTo>
                <a:cubicBezTo>
                  <a:pt x="609" y="230"/>
                  <a:pt x="609" y="230"/>
                  <a:pt x="609" y="230"/>
                </a:cubicBezTo>
                <a:cubicBezTo>
                  <a:pt x="616" y="230"/>
                  <a:pt x="616" y="230"/>
                  <a:pt x="616" y="230"/>
                </a:cubicBezTo>
                <a:cubicBezTo>
                  <a:pt x="598" y="190"/>
                  <a:pt x="598" y="190"/>
                  <a:pt x="598" y="190"/>
                </a:cubicBezTo>
                <a:lnTo>
                  <a:pt x="590" y="190"/>
                </a:lnTo>
                <a:close/>
                <a:moveTo>
                  <a:pt x="549" y="207"/>
                </a:moveTo>
                <a:cubicBezTo>
                  <a:pt x="542" y="205"/>
                  <a:pt x="539" y="203"/>
                  <a:pt x="539" y="199"/>
                </a:cubicBezTo>
                <a:cubicBezTo>
                  <a:pt x="539" y="197"/>
                  <a:pt x="542" y="193"/>
                  <a:pt x="549" y="193"/>
                </a:cubicBezTo>
                <a:cubicBezTo>
                  <a:pt x="554" y="193"/>
                  <a:pt x="557" y="194"/>
                  <a:pt x="559" y="195"/>
                </a:cubicBezTo>
                <a:cubicBezTo>
                  <a:pt x="561" y="191"/>
                  <a:pt x="561" y="191"/>
                  <a:pt x="561" y="191"/>
                </a:cubicBezTo>
                <a:cubicBezTo>
                  <a:pt x="558" y="190"/>
                  <a:pt x="554" y="189"/>
                  <a:pt x="549" y="189"/>
                </a:cubicBezTo>
                <a:cubicBezTo>
                  <a:pt x="539" y="189"/>
                  <a:pt x="532" y="194"/>
                  <a:pt x="532" y="200"/>
                </a:cubicBezTo>
                <a:cubicBezTo>
                  <a:pt x="532" y="206"/>
                  <a:pt x="537" y="209"/>
                  <a:pt x="546" y="212"/>
                </a:cubicBezTo>
                <a:cubicBezTo>
                  <a:pt x="553" y="214"/>
                  <a:pt x="556" y="216"/>
                  <a:pt x="556" y="220"/>
                </a:cubicBezTo>
                <a:cubicBezTo>
                  <a:pt x="556" y="224"/>
                  <a:pt x="552" y="227"/>
                  <a:pt x="545" y="227"/>
                </a:cubicBezTo>
                <a:cubicBezTo>
                  <a:pt x="540" y="227"/>
                  <a:pt x="536" y="225"/>
                  <a:pt x="533" y="224"/>
                </a:cubicBezTo>
                <a:cubicBezTo>
                  <a:pt x="531" y="228"/>
                  <a:pt x="531" y="228"/>
                  <a:pt x="531" y="228"/>
                </a:cubicBezTo>
                <a:cubicBezTo>
                  <a:pt x="534" y="230"/>
                  <a:pt x="539" y="231"/>
                  <a:pt x="544" y="231"/>
                </a:cubicBezTo>
                <a:cubicBezTo>
                  <a:pt x="557" y="231"/>
                  <a:pt x="563" y="225"/>
                  <a:pt x="563" y="219"/>
                </a:cubicBezTo>
                <a:cubicBezTo>
                  <a:pt x="563" y="213"/>
                  <a:pt x="558" y="210"/>
                  <a:pt x="549" y="207"/>
                </a:cubicBezTo>
                <a:moveTo>
                  <a:pt x="511" y="230"/>
                </a:moveTo>
                <a:cubicBezTo>
                  <a:pt x="518" y="230"/>
                  <a:pt x="518" y="230"/>
                  <a:pt x="518" y="230"/>
                </a:cubicBezTo>
                <a:cubicBezTo>
                  <a:pt x="518" y="190"/>
                  <a:pt x="518" y="190"/>
                  <a:pt x="518" y="190"/>
                </a:cubicBezTo>
                <a:cubicBezTo>
                  <a:pt x="511" y="190"/>
                  <a:pt x="511" y="190"/>
                  <a:pt x="511" y="190"/>
                </a:cubicBezTo>
                <a:lnTo>
                  <a:pt x="511" y="230"/>
                </a:lnTo>
                <a:close/>
                <a:moveTo>
                  <a:pt x="477" y="190"/>
                </a:moveTo>
                <a:cubicBezTo>
                  <a:pt x="470" y="190"/>
                  <a:pt x="470" y="190"/>
                  <a:pt x="470" y="190"/>
                </a:cubicBezTo>
                <a:cubicBezTo>
                  <a:pt x="470" y="230"/>
                  <a:pt x="470" y="230"/>
                  <a:pt x="470" y="230"/>
                </a:cubicBezTo>
                <a:cubicBezTo>
                  <a:pt x="500" y="230"/>
                  <a:pt x="500" y="230"/>
                  <a:pt x="500" y="230"/>
                </a:cubicBezTo>
                <a:cubicBezTo>
                  <a:pt x="500" y="226"/>
                  <a:pt x="500" y="226"/>
                  <a:pt x="500" y="226"/>
                </a:cubicBezTo>
                <a:cubicBezTo>
                  <a:pt x="477" y="226"/>
                  <a:pt x="477" y="226"/>
                  <a:pt x="477" y="226"/>
                </a:cubicBezTo>
                <a:lnTo>
                  <a:pt x="477" y="190"/>
                </a:lnTo>
                <a:close/>
                <a:moveTo>
                  <a:pt x="428" y="213"/>
                </a:moveTo>
                <a:cubicBezTo>
                  <a:pt x="433" y="202"/>
                  <a:pt x="433" y="202"/>
                  <a:pt x="433" y="202"/>
                </a:cubicBezTo>
                <a:cubicBezTo>
                  <a:pt x="434" y="199"/>
                  <a:pt x="435" y="197"/>
                  <a:pt x="436" y="194"/>
                </a:cubicBezTo>
                <a:cubicBezTo>
                  <a:pt x="436" y="194"/>
                  <a:pt x="436" y="194"/>
                  <a:pt x="436" y="194"/>
                </a:cubicBezTo>
                <a:cubicBezTo>
                  <a:pt x="437" y="197"/>
                  <a:pt x="438" y="199"/>
                  <a:pt x="439" y="202"/>
                </a:cubicBezTo>
                <a:cubicBezTo>
                  <a:pt x="444" y="213"/>
                  <a:pt x="444" y="213"/>
                  <a:pt x="444" y="213"/>
                </a:cubicBezTo>
                <a:lnTo>
                  <a:pt x="428" y="213"/>
                </a:lnTo>
                <a:close/>
                <a:moveTo>
                  <a:pt x="432" y="190"/>
                </a:moveTo>
                <a:cubicBezTo>
                  <a:pt x="414" y="230"/>
                  <a:pt x="414" y="230"/>
                  <a:pt x="414" y="230"/>
                </a:cubicBezTo>
                <a:cubicBezTo>
                  <a:pt x="421" y="230"/>
                  <a:pt x="421" y="230"/>
                  <a:pt x="421" y="230"/>
                </a:cubicBezTo>
                <a:cubicBezTo>
                  <a:pt x="427" y="218"/>
                  <a:pt x="427" y="218"/>
                  <a:pt x="427" y="218"/>
                </a:cubicBezTo>
                <a:cubicBezTo>
                  <a:pt x="445" y="218"/>
                  <a:pt x="445" y="218"/>
                  <a:pt x="445" y="218"/>
                </a:cubicBezTo>
                <a:cubicBezTo>
                  <a:pt x="451" y="230"/>
                  <a:pt x="451" y="230"/>
                  <a:pt x="451" y="230"/>
                </a:cubicBezTo>
                <a:cubicBezTo>
                  <a:pt x="458" y="230"/>
                  <a:pt x="458" y="230"/>
                  <a:pt x="458" y="230"/>
                </a:cubicBezTo>
                <a:cubicBezTo>
                  <a:pt x="440" y="190"/>
                  <a:pt x="440" y="190"/>
                  <a:pt x="440" y="190"/>
                </a:cubicBezTo>
                <a:lnTo>
                  <a:pt x="432" y="190"/>
                </a:lnTo>
                <a:close/>
                <a:moveTo>
                  <a:pt x="391" y="190"/>
                </a:moveTo>
                <a:cubicBezTo>
                  <a:pt x="382" y="209"/>
                  <a:pt x="382" y="209"/>
                  <a:pt x="382" y="209"/>
                </a:cubicBezTo>
                <a:cubicBezTo>
                  <a:pt x="379" y="214"/>
                  <a:pt x="378" y="219"/>
                  <a:pt x="376" y="223"/>
                </a:cubicBezTo>
                <a:cubicBezTo>
                  <a:pt x="376" y="223"/>
                  <a:pt x="376" y="223"/>
                  <a:pt x="376" y="223"/>
                </a:cubicBezTo>
                <a:cubicBezTo>
                  <a:pt x="375" y="219"/>
                  <a:pt x="373" y="214"/>
                  <a:pt x="371" y="209"/>
                </a:cubicBezTo>
                <a:cubicBezTo>
                  <a:pt x="362" y="190"/>
                  <a:pt x="362" y="190"/>
                  <a:pt x="362" y="190"/>
                </a:cubicBezTo>
                <a:cubicBezTo>
                  <a:pt x="353" y="190"/>
                  <a:pt x="353" y="190"/>
                  <a:pt x="353" y="190"/>
                </a:cubicBezTo>
                <a:cubicBezTo>
                  <a:pt x="349" y="230"/>
                  <a:pt x="349" y="230"/>
                  <a:pt x="349" y="230"/>
                </a:cubicBezTo>
                <a:cubicBezTo>
                  <a:pt x="356" y="230"/>
                  <a:pt x="356" y="230"/>
                  <a:pt x="356" y="230"/>
                </a:cubicBezTo>
                <a:cubicBezTo>
                  <a:pt x="357" y="213"/>
                  <a:pt x="357" y="213"/>
                  <a:pt x="357" y="213"/>
                </a:cubicBezTo>
                <a:cubicBezTo>
                  <a:pt x="358" y="207"/>
                  <a:pt x="358" y="200"/>
                  <a:pt x="358" y="195"/>
                </a:cubicBezTo>
                <a:cubicBezTo>
                  <a:pt x="359" y="195"/>
                  <a:pt x="359" y="195"/>
                  <a:pt x="359" y="195"/>
                </a:cubicBezTo>
                <a:cubicBezTo>
                  <a:pt x="360" y="200"/>
                  <a:pt x="362" y="205"/>
                  <a:pt x="365" y="211"/>
                </a:cubicBezTo>
                <a:cubicBezTo>
                  <a:pt x="373" y="230"/>
                  <a:pt x="373" y="230"/>
                  <a:pt x="373" y="230"/>
                </a:cubicBezTo>
                <a:cubicBezTo>
                  <a:pt x="378" y="230"/>
                  <a:pt x="378" y="230"/>
                  <a:pt x="378" y="230"/>
                </a:cubicBezTo>
                <a:cubicBezTo>
                  <a:pt x="388" y="210"/>
                  <a:pt x="388" y="210"/>
                  <a:pt x="388" y="210"/>
                </a:cubicBezTo>
                <a:cubicBezTo>
                  <a:pt x="390" y="205"/>
                  <a:pt x="392" y="200"/>
                  <a:pt x="394" y="195"/>
                </a:cubicBezTo>
                <a:cubicBezTo>
                  <a:pt x="394" y="195"/>
                  <a:pt x="394" y="195"/>
                  <a:pt x="394" y="195"/>
                </a:cubicBezTo>
                <a:cubicBezTo>
                  <a:pt x="394" y="200"/>
                  <a:pt x="395" y="207"/>
                  <a:pt x="395" y="212"/>
                </a:cubicBezTo>
                <a:cubicBezTo>
                  <a:pt x="396" y="230"/>
                  <a:pt x="396" y="230"/>
                  <a:pt x="396" y="230"/>
                </a:cubicBezTo>
                <a:cubicBezTo>
                  <a:pt x="403" y="230"/>
                  <a:pt x="403" y="230"/>
                  <a:pt x="403" y="230"/>
                </a:cubicBezTo>
                <a:cubicBezTo>
                  <a:pt x="400" y="190"/>
                  <a:pt x="400" y="190"/>
                  <a:pt x="400" y="190"/>
                </a:cubicBezTo>
                <a:lnTo>
                  <a:pt x="391" y="190"/>
                </a:lnTo>
                <a:close/>
                <a:moveTo>
                  <a:pt x="316" y="209"/>
                </a:moveTo>
                <a:cubicBezTo>
                  <a:pt x="309" y="209"/>
                  <a:pt x="309" y="209"/>
                  <a:pt x="309" y="209"/>
                </a:cubicBezTo>
                <a:cubicBezTo>
                  <a:pt x="309" y="194"/>
                  <a:pt x="309" y="194"/>
                  <a:pt x="309" y="194"/>
                </a:cubicBezTo>
                <a:cubicBezTo>
                  <a:pt x="310" y="194"/>
                  <a:pt x="313" y="193"/>
                  <a:pt x="316" y="193"/>
                </a:cubicBezTo>
                <a:cubicBezTo>
                  <a:pt x="323" y="193"/>
                  <a:pt x="328" y="196"/>
                  <a:pt x="328" y="201"/>
                </a:cubicBezTo>
                <a:cubicBezTo>
                  <a:pt x="328" y="206"/>
                  <a:pt x="323" y="209"/>
                  <a:pt x="316" y="209"/>
                </a:cubicBezTo>
                <a:moveTo>
                  <a:pt x="325" y="211"/>
                </a:moveTo>
                <a:cubicBezTo>
                  <a:pt x="325" y="211"/>
                  <a:pt x="325" y="211"/>
                  <a:pt x="325" y="211"/>
                </a:cubicBezTo>
                <a:cubicBezTo>
                  <a:pt x="330" y="209"/>
                  <a:pt x="335" y="206"/>
                  <a:pt x="335" y="200"/>
                </a:cubicBezTo>
                <a:cubicBezTo>
                  <a:pt x="335" y="197"/>
                  <a:pt x="333" y="194"/>
                  <a:pt x="331" y="193"/>
                </a:cubicBezTo>
                <a:cubicBezTo>
                  <a:pt x="327" y="190"/>
                  <a:pt x="323" y="189"/>
                  <a:pt x="315" y="189"/>
                </a:cubicBezTo>
                <a:cubicBezTo>
                  <a:pt x="311" y="189"/>
                  <a:pt x="306" y="190"/>
                  <a:pt x="302" y="190"/>
                </a:cubicBezTo>
                <a:cubicBezTo>
                  <a:pt x="302" y="230"/>
                  <a:pt x="302" y="230"/>
                  <a:pt x="302" y="230"/>
                </a:cubicBezTo>
                <a:cubicBezTo>
                  <a:pt x="309" y="230"/>
                  <a:pt x="309" y="230"/>
                  <a:pt x="309" y="230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22" y="213"/>
                  <a:pt x="325" y="215"/>
                  <a:pt x="326" y="221"/>
                </a:cubicBezTo>
                <a:cubicBezTo>
                  <a:pt x="328" y="226"/>
                  <a:pt x="329" y="229"/>
                  <a:pt x="330" y="230"/>
                </a:cubicBezTo>
                <a:cubicBezTo>
                  <a:pt x="337" y="230"/>
                  <a:pt x="337" y="230"/>
                  <a:pt x="337" y="230"/>
                </a:cubicBezTo>
                <a:cubicBezTo>
                  <a:pt x="336" y="229"/>
                  <a:pt x="334" y="225"/>
                  <a:pt x="333" y="219"/>
                </a:cubicBezTo>
                <a:cubicBezTo>
                  <a:pt x="331" y="215"/>
                  <a:pt x="329" y="212"/>
                  <a:pt x="325" y="211"/>
                </a:cubicBezTo>
                <a:moveTo>
                  <a:pt x="266" y="227"/>
                </a:moveTo>
                <a:cubicBezTo>
                  <a:pt x="266" y="227"/>
                  <a:pt x="266" y="227"/>
                  <a:pt x="266" y="227"/>
                </a:cubicBezTo>
                <a:cubicBezTo>
                  <a:pt x="256" y="227"/>
                  <a:pt x="250" y="219"/>
                  <a:pt x="250" y="210"/>
                </a:cubicBezTo>
                <a:cubicBezTo>
                  <a:pt x="250" y="201"/>
                  <a:pt x="255" y="193"/>
                  <a:pt x="266" y="193"/>
                </a:cubicBezTo>
                <a:cubicBezTo>
                  <a:pt x="278" y="193"/>
                  <a:pt x="283" y="202"/>
                  <a:pt x="283" y="210"/>
                </a:cubicBezTo>
                <a:cubicBezTo>
                  <a:pt x="283" y="219"/>
                  <a:pt x="277" y="227"/>
                  <a:pt x="266" y="227"/>
                </a:cubicBezTo>
                <a:moveTo>
                  <a:pt x="267" y="189"/>
                </a:moveTo>
                <a:cubicBezTo>
                  <a:pt x="253" y="189"/>
                  <a:pt x="242" y="197"/>
                  <a:pt x="242" y="210"/>
                </a:cubicBezTo>
                <a:cubicBezTo>
                  <a:pt x="242" y="223"/>
                  <a:pt x="252" y="231"/>
                  <a:pt x="266" y="231"/>
                </a:cubicBezTo>
                <a:cubicBezTo>
                  <a:pt x="266" y="231"/>
                  <a:pt x="266" y="231"/>
                  <a:pt x="266" y="231"/>
                </a:cubicBezTo>
                <a:cubicBezTo>
                  <a:pt x="279" y="231"/>
                  <a:pt x="290" y="223"/>
                  <a:pt x="290" y="210"/>
                </a:cubicBezTo>
                <a:cubicBezTo>
                  <a:pt x="290" y="197"/>
                  <a:pt x="281" y="189"/>
                  <a:pt x="267" y="189"/>
                </a:cubicBezTo>
                <a:moveTo>
                  <a:pt x="224" y="207"/>
                </a:moveTo>
                <a:cubicBezTo>
                  <a:pt x="224" y="213"/>
                  <a:pt x="224" y="218"/>
                  <a:pt x="224" y="223"/>
                </a:cubicBezTo>
                <a:cubicBezTo>
                  <a:pt x="224" y="223"/>
                  <a:pt x="224" y="223"/>
                  <a:pt x="224" y="223"/>
                </a:cubicBezTo>
                <a:cubicBezTo>
                  <a:pt x="222" y="219"/>
                  <a:pt x="219" y="215"/>
                  <a:pt x="215" y="210"/>
                </a:cubicBezTo>
                <a:cubicBezTo>
                  <a:pt x="198" y="190"/>
                  <a:pt x="198" y="190"/>
                  <a:pt x="198" y="190"/>
                </a:cubicBezTo>
                <a:cubicBezTo>
                  <a:pt x="191" y="190"/>
                  <a:pt x="191" y="190"/>
                  <a:pt x="191" y="190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7" y="230"/>
                  <a:pt x="197" y="230"/>
                  <a:pt x="197" y="230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197" y="206"/>
                  <a:pt x="197" y="201"/>
                  <a:pt x="197" y="196"/>
                </a:cubicBezTo>
                <a:cubicBezTo>
                  <a:pt x="197" y="196"/>
                  <a:pt x="197" y="196"/>
                  <a:pt x="197" y="196"/>
                </a:cubicBezTo>
                <a:cubicBezTo>
                  <a:pt x="199" y="201"/>
                  <a:pt x="203" y="205"/>
                  <a:pt x="206" y="210"/>
                </a:cubicBezTo>
                <a:cubicBezTo>
                  <a:pt x="223" y="230"/>
                  <a:pt x="223" y="230"/>
                  <a:pt x="223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24" y="190"/>
                  <a:pt x="224" y="190"/>
                  <a:pt x="224" y="190"/>
                </a:cubicBezTo>
                <a:lnTo>
                  <a:pt x="224" y="207"/>
                </a:lnTo>
                <a:close/>
                <a:moveTo>
                  <a:pt x="84" y="143"/>
                </a:move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49" y="142"/>
                  <a:pt x="44" y="141"/>
                  <a:pt x="39" y="139"/>
                </a:cubicBezTo>
                <a:cubicBezTo>
                  <a:pt x="34" y="137"/>
                  <a:pt x="31" y="134"/>
                  <a:pt x="31" y="129"/>
                </a:cubicBezTo>
                <a:cubicBezTo>
                  <a:pt x="31" y="125"/>
                  <a:pt x="31" y="118"/>
                  <a:pt x="35" y="113"/>
                </a:cubicBezTo>
                <a:cubicBezTo>
                  <a:pt x="40" y="105"/>
                  <a:pt x="56" y="99"/>
                  <a:pt x="56" y="99"/>
                </a:cubicBezTo>
                <a:cubicBezTo>
                  <a:pt x="65" y="95"/>
                  <a:pt x="76" y="91"/>
                  <a:pt x="89" y="88"/>
                </a:cubicBezTo>
                <a:lnTo>
                  <a:pt x="84" y="143"/>
                </a:lnTo>
                <a:close/>
                <a:moveTo>
                  <a:pt x="105" y="45"/>
                </a:moveTo>
                <a:cubicBezTo>
                  <a:pt x="95" y="41"/>
                  <a:pt x="83" y="39"/>
                  <a:pt x="57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4"/>
                  <a:pt x="36" y="50"/>
                  <a:pt x="42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72" y="53"/>
                  <a:pt x="80" y="55"/>
                  <a:pt x="82" y="56"/>
                </a:cubicBezTo>
                <a:cubicBezTo>
                  <a:pt x="88" y="59"/>
                  <a:pt x="91" y="63"/>
                  <a:pt x="90" y="69"/>
                </a:cubicBezTo>
                <a:cubicBezTo>
                  <a:pt x="90" y="73"/>
                  <a:pt x="90" y="73"/>
                  <a:pt x="90" y="73"/>
                </a:cubicBezTo>
                <a:cubicBezTo>
                  <a:pt x="58" y="82"/>
                  <a:pt x="29" y="92"/>
                  <a:pt x="15" y="103"/>
                </a:cubicBezTo>
                <a:cubicBezTo>
                  <a:pt x="6" y="108"/>
                  <a:pt x="2" y="116"/>
                  <a:pt x="1" y="125"/>
                </a:cubicBezTo>
                <a:cubicBezTo>
                  <a:pt x="0" y="136"/>
                  <a:pt x="4" y="145"/>
                  <a:pt x="16" y="151"/>
                </a:cubicBezTo>
                <a:cubicBezTo>
                  <a:pt x="28" y="156"/>
                  <a:pt x="42" y="157"/>
                  <a:pt x="62" y="157"/>
                </a:cubicBezTo>
                <a:cubicBezTo>
                  <a:pt x="79" y="157"/>
                  <a:pt x="79" y="157"/>
                  <a:pt x="79" y="157"/>
                </a:cubicBezTo>
                <a:cubicBezTo>
                  <a:pt x="85" y="157"/>
                  <a:pt x="93" y="156"/>
                  <a:pt x="98" y="154"/>
                </a:cubicBezTo>
                <a:cubicBezTo>
                  <a:pt x="112" y="148"/>
                  <a:pt x="115" y="136"/>
                  <a:pt x="116" y="12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0" y="56"/>
                  <a:pt x="115" y="49"/>
                  <a:pt x="105" y="45"/>
                </a:cubicBezTo>
                <a:moveTo>
                  <a:pt x="176" y="53"/>
                </a:moveTo>
                <a:cubicBezTo>
                  <a:pt x="178" y="31"/>
                  <a:pt x="178" y="31"/>
                  <a:pt x="178" y="31"/>
                </a:cubicBezTo>
                <a:cubicBezTo>
                  <a:pt x="179" y="24"/>
                  <a:pt x="180" y="20"/>
                  <a:pt x="186" y="18"/>
                </a:cubicBezTo>
                <a:cubicBezTo>
                  <a:pt x="192" y="16"/>
                  <a:pt x="201" y="15"/>
                  <a:pt x="212" y="15"/>
                </a:cubicBezTo>
                <a:cubicBezTo>
                  <a:pt x="238" y="15"/>
                  <a:pt x="238" y="15"/>
                  <a:pt x="238" y="15"/>
                </a:cubicBezTo>
                <a:cubicBezTo>
                  <a:pt x="244" y="12"/>
                  <a:pt x="246" y="6"/>
                  <a:pt x="246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192" y="0"/>
                  <a:pt x="180" y="2"/>
                  <a:pt x="168" y="7"/>
                </a:cubicBezTo>
                <a:cubicBezTo>
                  <a:pt x="154" y="12"/>
                  <a:pt x="149" y="21"/>
                  <a:pt x="148" y="32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1" y="60"/>
                  <a:pt x="136" y="61"/>
                  <a:pt x="132" y="62"/>
                </a:cubicBezTo>
                <a:cubicBezTo>
                  <a:pt x="127" y="67"/>
                  <a:pt x="126" y="73"/>
                  <a:pt x="127" y="79"/>
                </a:cubicBezTo>
                <a:cubicBezTo>
                  <a:pt x="127" y="79"/>
                  <a:pt x="127" y="79"/>
                  <a:pt x="127" y="79"/>
                </a:cubicBezTo>
                <a:cubicBezTo>
                  <a:pt x="132" y="77"/>
                  <a:pt x="139" y="76"/>
                  <a:pt x="144" y="75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75" y="68"/>
                  <a:pt x="175" y="68"/>
                  <a:pt x="175" y="68"/>
                </a:cubicBezTo>
                <a:cubicBezTo>
                  <a:pt x="251" y="53"/>
                  <a:pt x="314" y="49"/>
                  <a:pt x="465" y="49"/>
                </a:cubicBezTo>
                <a:cubicBezTo>
                  <a:pt x="469" y="46"/>
                  <a:pt x="470" y="43"/>
                  <a:pt x="471" y="39"/>
                </a:cubicBezTo>
                <a:cubicBezTo>
                  <a:pt x="345" y="39"/>
                  <a:pt x="248" y="40"/>
                  <a:pt x="176" y="53"/>
                </a:cubicBezTo>
                <a:moveTo>
                  <a:pt x="435" y="95"/>
                </a:moveTo>
                <a:cubicBezTo>
                  <a:pt x="433" y="127"/>
                  <a:pt x="433" y="127"/>
                  <a:pt x="433" y="127"/>
                </a:cubicBezTo>
                <a:cubicBezTo>
                  <a:pt x="432" y="133"/>
                  <a:pt x="429" y="137"/>
                  <a:pt x="423" y="139"/>
                </a:cubicBezTo>
                <a:cubicBezTo>
                  <a:pt x="417" y="142"/>
                  <a:pt x="409" y="143"/>
                  <a:pt x="399" y="143"/>
                </a:cubicBezTo>
                <a:cubicBezTo>
                  <a:pt x="390" y="143"/>
                  <a:pt x="382" y="142"/>
                  <a:pt x="377" y="139"/>
                </a:cubicBezTo>
                <a:cubicBezTo>
                  <a:pt x="371" y="137"/>
                  <a:pt x="368" y="133"/>
                  <a:pt x="369" y="127"/>
                </a:cubicBezTo>
                <a:cubicBezTo>
                  <a:pt x="372" y="95"/>
                  <a:pt x="372" y="95"/>
                  <a:pt x="372" y="95"/>
                </a:cubicBezTo>
                <a:cubicBezTo>
                  <a:pt x="372" y="89"/>
                  <a:pt x="376" y="85"/>
                  <a:pt x="382" y="83"/>
                </a:cubicBezTo>
                <a:cubicBezTo>
                  <a:pt x="387" y="81"/>
                  <a:pt x="395" y="79"/>
                  <a:pt x="405" y="79"/>
                </a:cubicBezTo>
                <a:cubicBezTo>
                  <a:pt x="415" y="79"/>
                  <a:pt x="422" y="81"/>
                  <a:pt x="427" y="83"/>
                </a:cubicBezTo>
                <a:cubicBezTo>
                  <a:pt x="433" y="85"/>
                  <a:pt x="436" y="89"/>
                  <a:pt x="435" y="95"/>
                </a:cubicBezTo>
                <a:moveTo>
                  <a:pt x="450" y="71"/>
                </a:moveTo>
                <a:cubicBezTo>
                  <a:pt x="439" y="66"/>
                  <a:pt x="426" y="65"/>
                  <a:pt x="408" y="65"/>
                </a:cubicBezTo>
                <a:cubicBezTo>
                  <a:pt x="404" y="65"/>
                  <a:pt x="404" y="65"/>
                  <a:pt x="404" y="65"/>
                </a:cubicBezTo>
                <a:cubicBezTo>
                  <a:pt x="386" y="65"/>
                  <a:pt x="373" y="66"/>
                  <a:pt x="361" y="71"/>
                </a:cubicBezTo>
                <a:cubicBezTo>
                  <a:pt x="348" y="77"/>
                  <a:pt x="342" y="86"/>
                  <a:pt x="341" y="97"/>
                </a:cubicBezTo>
                <a:cubicBezTo>
                  <a:pt x="339" y="125"/>
                  <a:pt x="339" y="125"/>
                  <a:pt x="339" y="125"/>
                </a:cubicBezTo>
                <a:cubicBezTo>
                  <a:pt x="338" y="136"/>
                  <a:pt x="342" y="145"/>
                  <a:pt x="354" y="151"/>
                </a:cubicBezTo>
                <a:cubicBezTo>
                  <a:pt x="365" y="156"/>
                  <a:pt x="378" y="157"/>
                  <a:pt x="396" y="157"/>
                </a:cubicBezTo>
                <a:cubicBezTo>
                  <a:pt x="400" y="157"/>
                  <a:pt x="400" y="157"/>
                  <a:pt x="400" y="157"/>
                </a:cubicBezTo>
                <a:cubicBezTo>
                  <a:pt x="418" y="157"/>
                  <a:pt x="432" y="156"/>
                  <a:pt x="443" y="151"/>
                </a:cubicBezTo>
                <a:cubicBezTo>
                  <a:pt x="457" y="145"/>
                  <a:pt x="462" y="136"/>
                  <a:pt x="463" y="125"/>
                </a:cubicBezTo>
                <a:cubicBezTo>
                  <a:pt x="465" y="97"/>
                  <a:pt x="465" y="97"/>
                  <a:pt x="465" y="97"/>
                </a:cubicBezTo>
                <a:cubicBezTo>
                  <a:pt x="466" y="86"/>
                  <a:pt x="463" y="77"/>
                  <a:pt x="450" y="71"/>
                </a:cubicBezTo>
                <a:moveTo>
                  <a:pt x="556" y="39"/>
                </a:moveTo>
                <a:cubicBezTo>
                  <a:pt x="536" y="39"/>
                  <a:pt x="522" y="40"/>
                  <a:pt x="509" y="45"/>
                </a:cubicBezTo>
                <a:cubicBezTo>
                  <a:pt x="496" y="50"/>
                  <a:pt x="491" y="60"/>
                  <a:pt x="490" y="70"/>
                </a:cubicBezTo>
                <a:cubicBezTo>
                  <a:pt x="482" y="156"/>
                  <a:pt x="482" y="156"/>
                  <a:pt x="482" y="156"/>
                </a:cubicBezTo>
                <a:cubicBezTo>
                  <a:pt x="512" y="156"/>
                  <a:pt x="512" y="156"/>
                  <a:pt x="512" y="156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3"/>
                  <a:pt x="524" y="59"/>
                  <a:pt x="530" y="56"/>
                </a:cubicBezTo>
                <a:cubicBezTo>
                  <a:pt x="536" y="54"/>
                  <a:pt x="545" y="53"/>
                  <a:pt x="557" y="53"/>
                </a:cubicBezTo>
                <a:cubicBezTo>
                  <a:pt x="563" y="53"/>
                  <a:pt x="563" y="53"/>
                  <a:pt x="563" y="53"/>
                </a:cubicBezTo>
                <a:cubicBezTo>
                  <a:pt x="569" y="50"/>
                  <a:pt x="571" y="44"/>
                  <a:pt x="571" y="39"/>
                </a:cubicBezTo>
                <a:cubicBezTo>
                  <a:pt x="556" y="39"/>
                  <a:pt x="556" y="39"/>
                  <a:pt x="556" y="39"/>
                </a:cubicBezTo>
                <a:close/>
                <a:moveTo>
                  <a:pt x="281" y="91"/>
                </a:moveTo>
                <a:cubicBezTo>
                  <a:pt x="287" y="93"/>
                  <a:pt x="289" y="97"/>
                  <a:pt x="289" y="103"/>
                </a:cubicBezTo>
                <a:cubicBezTo>
                  <a:pt x="285" y="156"/>
                  <a:pt x="285" y="156"/>
                  <a:pt x="285" y="156"/>
                </a:cubicBezTo>
                <a:cubicBezTo>
                  <a:pt x="315" y="156"/>
                  <a:pt x="315" y="156"/>
                  <a:pt x="315" y="156"/>
                </a:cubicBezTo>
                <a:cubicBezTo>
                  <a:pt x="319" y="105"/>
                  <a:pt x="319" y="105"/>
                  <a:pt x="319" y="105"/>
                </a:cubicBezTo>
                <a:cubicBezTo>
                  <a:pt x="320" y="94"/>
                  <a:pt x="316" y="85"/>
                  <a:pt x="304" y="79"/>
                </a:cubicBezTo>
                <a:cubicBezTo>
                  <a:pt x="293" y="74"/>
                  <a:pt x="280" y="73"/>
                  <a:pt x="261" y="73"/>
                </a:cubicBezTo>
                <a:cubicBezTo>
                  <a:pt x="258" y="73"/>
                  <a:pt x="258" y="73"/>
                  <a:pt x="258" y="73"/>
                </a:cubicBezTo>
                <a:cubicBezTo>
                  <a:pt x="240" y="73"/>
                  <a:pt x="226" y="74"/>
                  <a:pt x="215" y="79"/>
                </a:cubicBezTo>
                <a:cubicBezTo>
                  <a:pt x="201" y="85"/>
                  <a:pt x="196" y="94"/>
                  <a:pt x="195" y="105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221" y="156"/>
                  <a:pt x="221" y="156"/>
                  <a:pt x="221" y="156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6" y="97"/>
                  <a:pt x="229" y="93"/>
                  <a:pt x="235" y="91"/>
                </a:cubicBezTo>
                <a:cubicBezTo>
                  <a:pt x="241" y="89"/>
                  <a:pt x="249" y="87"/>
                  <a:pt x="258" y="87"/>
                </a:cubicBezTo>
                <a:cubicBezTo>
                  <a:pt x="268" y="87"/>
                  <a:pt x="276" y="89"/>
                  <a:pt x="281" y="91"/>
                </a:cubicBezTo>
              </a:path>
            </a:pathLst>
          </a:custGeom>
          <a:solidFill>
            <a:srgbClr val="00000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74" y="5067408"/>
            <a:ext cx="1178135" cy="505420"/>
          </a:xfrm>
          <a:prstGeom prst="rect">
            <a:avLst/>
          </a:prstGeom>
        </p:spPr>
      </p:pic>
      <p:sp>
        <p:nvSpPr>
          <p:cNvPr id="31" name="文本框 51">
            <a:extLst>
              <a:ext uri="{FF2B5EF4-FFF2-40B4-BE49-F238E27FC236}">
                <a16:creationId xmlns:a16="http://schemas.microsoft.com/office/drawing/2014/main" xmlns="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1955" y="3853331"/>
            <a:ext cx="10705620" cy="6846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625" tIns="40813" rIns="81625" bIns="40813"/>
          <a:lstStyle/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arial" charset="0"/>
                <a:ea typeface="微软雅黑" panose="020B0503020204020204" pitchFamily="34" charset="-122"/>
              </a:rPr>
              <a:t>International Smart Sustainable City </a:t>
            </a:r>
            <a:r>
              <a:rPr lang="en-US" altLang="zh-CN" sz="2800" b="1" dirty="0" smtClean="0">
                <a:solidFill>
                  <a:srgbClr val="C00000"/>
                </a:solidFill>
                <a:latin typeface="arial" charset="0"/>
                <a:ea typeface="微软雅黑" panose="020B0503020204020204" pitchFamily="34" charset="-122"/>
              </a:rPr>
              <a:t>Club</a:t>
            </a:r>
            <a:endParaRPr lang="en-US" altLang="zh-CN" sz="2800" b="1" spc="600" dirty="0">
              <a:solidFill>
                <a:schemeClr val="bg1">
                  <a:lumMod val="50000"/>
                </a:schemeClr>
              </a:solidFill>
              <a:latin typeface="arial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524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1"/>
          <p:cNvSpPr txBox="1"/>
          <p:nvPr/>
        </p:nvSpPr>
        <p:spPr>
          <a:xfrm>
            <a:off x="664047" y="1229890"/>
            <a:ext cx="8479954" cy="757736"/>
          </a:xfrm>
          <a:prstGeom prst="rect">
            <a:avLst/>
          </a:prstGeom>
          <a:noFill/>
        </p:spPr>
        <p:txBody>
          <a:bodyPr wrap="square" lIns="95087" tIns="47544" rIns="95087" bIns="47544" rtlCol="0">
            <a:spAutoFit/>
          </a:bodyPr>
          <a:lstStyle/>
          <a:p>
            <a:r>
              <a:rPr lang="en-US" sz="1600" dirty="0"/>
              <a:t>The proposed series of International Standards will encourage the </a:t>
            </a:r>
            <a:r>
              <a:rPr lang="en-US" sz="1600" b="1" dirty="0">
                <a:solidFill>
                  <a:srgbClr val="C00000"/>
                </a:solidFill>
              </a:rPr>
              <a:t>development and implementation of holistic and integrated approaches </a:t>
            </a:r>
            <a:r>
              <a:rPr lang="en-US" sz="1600" dirty="0"/>
              <a:t>to sustainable development &amp; sustainability.</a:t>
            </a:r>
          </a:p>
          <a:p>
            <a:endParaRPr lang="en-US" sz="11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12066" y="341906"/>
            <a:ext cx="6099189" cy="715106"/>
          </a:xfrm>
          <a:prstGeom prst="rect">
            <a:avLst/>
          </a:prstGeom>
        </p:spPr>
        <p:txBody>
          <a:bodyPr vert="horz" lIns="95091" tIns="47545" rIns="95091" bIns="47545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en-US" sz="6300" dirty="0">
                <a:latin typeface="Verdana" pitchFamily="34" charset="0"/>
                <a:ea typeface="Verdana" pitchFamily="34" charset="0"/>
                <a:cs typeface="Verdana" pitchFamily="34" charset="0"/>
              </a:rPr>
              <a:t>ISSCC Context</a:t>
            </a:r>
          </a:p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ISO </a:t>
            </a:r>
            <a:r>
              <a:rPr lang="en-US" alt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TC 268 Sustainable cities and communities</a:t>
            </a:r>
          </a:p>
        </p:txBody>
      </p:sp>
      <p:pic>
        <p:nvPicPr>
          <p:cNvPr id="8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68" y="1935192"/>
            <a:ext cx="7539765" cy="358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/>
          <p:cNvSpPr txBox="1"/>
          <p:nvPr/>
        </p:nvSpPr>
        <p:spPr>
          <a:xfrm>
            <a:off x="4751531" y="4726814"/>
            <a:ext cx="3519449" cy="788514"/>
          </a:xfrm>
          <a:prstGeom prst="rect">
            <a:avLst/>
          </a:prstGeom>
          <a:solidFill>
            <a:srgbClr val="C8D1E3"/>
          </a:solidFill>
        </p:spPr>
        <p:txBody>
          <a:bodyPr wrap="square" lIns="95087" tIns="47544" rIns="95087" bIns="47544" rtlCol="0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313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68425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5625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Secretariat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: AFNOR, Mr. Etienne </a:t>
            </a:r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Cailleau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Chairman: Dr. Bernard Gindroz</a:t>
            </a:r>
            <a:b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fr-FR" sz="15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Creation</a:t>
            </a:r>
            <a:r>
              <a:rPr lang="fr-FR" sz="15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date: 2012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6568404" y="3461624"/>
            <a:ext cx="2519728" cy="526904"/>
          </a:xfrm>
          <a:prstGeom prst="rect">
            <a:avLst/>
          </a:prstGeom>
          <a:solidFill>
            <a:srgbClr val="C8D1E3"/>
          </a:solidFill>
        </p:spPr>
        <p:txBody>
          <a:bodyPr wrap="square" lIns="95087" tIns="47544" rIns="95087" bIns="47544" rtlCol="0">
            <a:spAutoFit/>
          </a:bodyPr>
          <a:lstStyle>
            <a:defPPr>
              <a:defRPr lang="en-GB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313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68425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5625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sz="1400" dirty="0"/>
              <a:t>Participating countries: </a:t>
            </a:r>
            <a:r>
              <a:rPr lang="en-US" sz="1400" b="1" dirty="0" smtClean="0"/>
              <a:t>3</a:t>
            </a:r>
            <a:r>
              <a:rPr lang="en-US" altLang="zh-CN" sz="1400" b="1" dirty="0"/>
              <a:t>7</a:t>
            </a:r>
            <a:endParaRPr lang="en-US" sz="1400" dirty="0"/>
          </a:p>
          <a:p>
            <a:r>
              <a:rPr lang="en-US" sz="1400" dirty="0"/>
              <a:t>Observing countries:  	</a:t>
            </a:r>
            <a:r>
              <a:rPr lang="en-US" sz="1400" b="1" dirty="0" smtClean="0">
                <a:solidFill>
                  <a:srgbClr val="FF6600"/>
                </a:solidFill>
              </a:rPr>
              <a:t>2</a:t>
            </a:r>
            <a:r>
              <a:rPr lang="en-US" altLang="zh-CN" sz="1400" b="1" dirty="0">
                <a:solidFill>
                  <a:srgbClr val="FF6600"/>
                </a:solidFill>
              </a:rPr>
              <a:t>1</a:t>
            </a:r>
            <a:r>
              <a:rPr lang="en-US" sz="1400" dirty="0" smtClean="0"/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5325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36"/>
          <p:cNvSpPr>
            <a:spLocks noChangeAspect="1" noChangeShapeType="1"/>
          </p:cNvSpPr>
          <p:nvPr/>
        </p:nvSpPr>
        <p:spPr bwMode="auto">
          <a:xfrm flipH="1" flipV="1">
            <a:off x="1539769" y="4057634"/>
            <a:ext cx="7897" cy="518433"/>
          </a:xfrm>
          <a:prstGeom prst="line">
            <a:avLst/>
          </a:prstGeom>
          <a:noFill/>
          <a:ln w="38100">
            <a:solidFill>
              <a:srgbClr val="4F81B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Line 41"/>
          <p:cNvSpPr>
            <a:spLocks noChangeAspect="1" noChangeShapeType="1"/>
          </p:cNvSpPr>
          <p:nvPr/>
        </p:nvSpPr>
        <p:spPr bwMode="auto">
          <a:xfrm>
            <a:off x="6660232" y="2777492"/>
            <a:ext cx="0" cy="36882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Line 36"/>
          <p:cNvSpPr>
            <a:spLocks noChangeAspect="1" noChangeShapeType="1"/>
          </p:cNvSpPr>
          <p:nvPr/>
        </p:nvSpPr>
        <p:spPr bwMode="auto">
          <a:xfrm>
            <a:off x="3923930" y="1817384"/>
            <a:ext cx="1587" cy="1324753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4" name="Line 36"/>
          <p:cNvSpPr>
            <a:spLocks noChangeAspect="1" noChangeShapeType="1"/>
          </p:cNvSpPr>
          <p:nvPr/>
        </p:nvSpPr>
        <p:spPr bwMode="auto">
          <a:xfrm>
            <a:off x="2601914" y="1817018"/>
            <a:ext cx="1587" cy="132475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7" name="Line 41"/>
          <p:cNvSpPr>
            <a:spLocks noChangeAspect="1" noChangeShapeType="1"/>
          </p:cNvSpPr>
          <p:nvPr/>
        </p:nvSpPr>
        <p:spPr bwMode="auto">
          <a:xfrm>
            <a:off x="5435528" y="1881034"/>
            <a:ext cx="1587" cy="1260739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8" name="Line 36"/>
          <p:cNvSpPr>
            <a:spLocks noChangeAspect="1" noChangeShapeType="1"/>
          </p:cNvSpPr>
          <p:nvPr/>
        </p:nvSpPr>
        <p:spPr bwMode="auto">
          <a:xfrm flipH="1" flipV="1">
            <a:off x="6353638" y="4394928"/>
            <a:ext cx="7897" cy="51843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1" name="左大かっこ 3"/>
          <p:cNvSpPr>
            <a:spLocks noChangeAspect="1"/>
          </p:cNvSpPr>
          <p:nvPr/>
        </p:nvSpPr>
        <p:spPr>
          <a:xfrm rot="16200000">
            <a:off x="5457312" y="817489"/>
            <a:ext cx="399046" cy="6759326"/>
          </a:xfrm>
          <a:prstGeom prst="leftBracke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5087" tIns="47544" rIns="95087" bIns="47544" rtlCol="0" anchor="ctr"/>
          <a:lstStyle/>
          <a:p>
            <a:pPr algn="ctr" defTabSz="713203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>
              <a:solidFill>
                <a:srgbClr val="000000"/>
              </a:solidFill>
            </a:endParaRPr>
          </a:p>
        </p:txBody>
      </p:sp>
      <p:sp>
        <p:nvSpPr>
          <p:cNvPr id="42" name="AutoShape 19"/>
          <p:cNvSpPr>
            <a:spLocks noChangeAspect="1" noChangeArrowheads="1"/>
          </p:cNvSpPr>
          <p:nvPr/>
        </p:nvSpPr>
        <p:spPr bwMode="auto">
          <a:xfrm>
            <a:off x="6064224" y="3141770"/>
            <a:ext cx="2890840" cy="960438"/>
          </a:xfrm>
          <a:prstGeom prst="chevron">
            <a:avLst>
              <a:gd name="adj" fmla="val 7854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3" name="AutoShape 20"/>
          <p:cNvSpPr>
            <a:spLocks noChangeAspect="1" noChangeArrowheads="1"/>
          </p:cNvSpPr>
          <p:nvPr/>
        </p:nvSpPr>
        <p:spPr bwMode="auto">
          <a:xfrm>
            <a:off x="4697391" y="3141770"/>
            <a:ext cx="3177379" cy="960438"/>
          </a:xfrm>
          <a:prstGeom prst="chevron">
            <a:avLst>
              <a:gd name="adj" fmla="val 78547"/>
            </a:avLst>
          </a:prstGeom>
          <a:solidFill>
            <a:srgbClr val="C00000"/>
          </a:solidFill>
          <a:ln>
            <a:noFill/>
          </a:ln>
          <a:effectLst/>
          <a:extLst/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4" name="AutoShape 21"/>
          <p:cNvSpPr>
            <a:spLocks noChangeAspect="1" noChangeArrowheads="1"/>
          </p:cNvSpPr>
          <p:nvPr/>
        </p:nvSpPr>
        <p:spPr bwMode="auto">
          <a:xfrm>
            <a:off x="3401991" y="3141770"/>
            <a:ext cx="3105943" cy="960438"/>
          </a:xfrm>
          <a:prstGeom prst="chevron">
            <a:avLst>
              <a:gd name="adj" fmla="val 7854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5" name="AutoShape 22"/>
          <p:cNvSpPr>
            <a:spLocks noChangeAspect="1" noChangeArrowheads="1"/>
          </p:cNvSpPr>
          <p:nvPr/>
        </p:nvSpPr>
        <p:spPr bwMode="auto">
          <a:xfrm>
            <a:off x="3564632" y="3141770"/>
            <a:ext cx="1801092" cy="960438"/>
          </a:xfrm>
          <a:prstGeom prst="chevron">
            <a:avLst>
              <a:gd name="adj" fmla="val 78547"/>
            </a:avLst>
          </a:prstGeom>
          <a:solidFill>
            <a:srgbClr val="669900"/>
          </a:solidFill>
          <a:ln>
            <a:noFill/>
          </a:ln>
          <a:effectLst/>
          <a:extLst/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6" name="AutoShape 23"/>
          <p:cNvSpPr>
            <a:spLocks noChangeAspect="1" noChangeArrowheads="1"/>
          </p:cNvSpPr>
          <p:nvPr/>
        </p:nvSpPr>
        <p:spPr bwMode="auto">
          <a:xfrm>
            <a:off x="2340496" y="3141770"/>
            <a:ext cx="1910804" cy="960438"/>
          </a:xfrm>
          <a:prstGeom prst="chevron">
            <a:avLst>
              <a:gd name="adj" fmla="val 57472"/>
            </a:avLst>
          </a:prstGeom>
          <a:solidFill>
            <a:srgbClr val="FF6600"/>
          </a:solidFill>
          <a:ln>
            <a:noFill/>
          </a:ln>
          <a:effectLst/>
          <a:extLst/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7" name="Text Box 27"/>
          <p:cNvSpPr txBox="1">
            <a:spLocks noChangeAspect="1" noChangeArrowheads="1"/>
          </p:cNvSpPr>
          <p:nvPr/>
        </p:nvSpPr>
        <p:spPr bwMode="auto">
          <a:xfrm>
            <a:off x="1519337" y="3257546"/>
            <a:ext cx="3773487" cy="7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algn="ctr"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1. DECISION/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COMMIT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(</a:t>
            </a:r>
            <a:r>
              <a:rPr lang="fr-FR" altLang="fr-FR" sz="1200" b="1" i="1" dirty="0" err="1">
                <a:solidFill>
                  <a:srgbClr val="000000"/>
                </a:solidFill>
                <a:ea typeface="宋体" panose="02010600030101010101" pitchFamily="2" charset="-122"/>
              </a:rPr>
              <a:t>Strategy</a:t>
            </a: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endParaRPr lang="fr-FR" altLang="fr-FR" sz="12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8" name="Text Box 28"/>
          <p:cNvSpPr txBox="1">
            <a:spLocks noChangeAspect="1" noChangeArrowheads="1"/>
          </p:cNvSpPr>
          <p:nvPr/>
        </p:nvSpPr>
        <p:spPr bwMode="auto">
          <a:xfrm>
            <a:off x="4139258" y="3257545"/>
            <a:ext cx="1152822" cy="71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2. PLAN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(roadmap &amp; </a:t>
            </a:r>
            <a:r>
              <a:rPr lang="fr-FR" altLang="fr-FR" sz="1200" b="1" i="1" dirty="0" err="1">
                <a:solidFill>
                  <a:srgbClr val="000000"/>
                </a:solidFill>
                <a:ea typeface="宋体" panose="02010600030101010101" pitchFamily="2" charset="-122"/>
              </a:rPr>
              <a:t>targets</a:t>
            </a: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endParaRPr lang="fr-FR" altLang="fr-FR" sz="12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9" name="Text Box 29"/>
          <p:cNvSpPr txBox="1">
            <a:spLocks noChangeAspect="1" noChangeArrowheads="1"/>
          </p:cNvSpPr>
          <p:nvPr/>
        </p:nvSpPr>
        <p:spPr bwMode="auto">
          <a:xfrm>
            <a:off x="5292080" y="3257545"/>
            <a:ext cx="1295400" cy="71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3. DO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 err="1">
                <a:solidFill>
                  <a:srgbClr val="000000"/>
                </a:solidFill>
                <a:ea typeface="宋体" panose="02010600030101010101" pitchFamily="2" charset="-122"/>
              </a:rPr>
              <a:t>Implementation</a:t>
            </a: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endParaRPr lang="fr-FR" altLang="fr-FR" sz="16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0" name="Text Box 30"/>
          <p:cNvSpPr txBox="1">
            <a:spLocks noChangeAspect="1" noChangeArrowheads="1"/>
          </p:cNvSpPr>
          <p:nvPr/>
        </p:nvSpPr>
        <p:spPr bwMode="auto">
          <a:xfrm>
            <a:off x="6444210" y="3257545"/>
            <a:ext cx="1412875" cy="52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  <a:t>4. CHECK</a:t>
            </a:r>
            <a:b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(</a:t>
            </a:r>
            <a:r>
              <a:rPr lang="fr-FR" altLang="fr-FR" sz="1200" b="1" i="1" dirty="0" err="1">
                <a:solidFill>
                  <a:srgbClr val="FFFFFF"/>
                </a:solidFill>
                <a:ea typeface="宋体" panose="02010600030101010101" pitchFamily="2" charset="-122"/>
              </a:rPr>
              <a:t>against</a:t>
            </a: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b="1" i="1" dirty="0" err="1">
                <a:solidFill>
                  <a:srgbClr val="FFFFFF"/>
                </a:solidFill>
                <a:ea typeface="宋体" panose="02010600030101010101" pitchFamily="2" charset="-122"/>
              </a:rPr>
              <a:t>targets</a:t>
            </a: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)</a:t>
            </a:r>
            <a:endParaRPr lang="fr-FR" altLang="fr-FR" sz="1600" b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1" name="Text Box 31"/>
          <p:cNvSpPr txBox="1">
            <a:spLocks noChangeAspect="1" noChangeArrowheads="1"/>
          </p:cNvSpPr>
          <p:nvPr/>
        </p:nvSpPr>
        <p:spPr bwMode="auto">
          <a:xfrm>
            <a:off x="7741096" y="3257545"/>
            <a:ext cx="1295400" cy="52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  <a:t>5. ACT</a:t>
            </a:r>
            <a:b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(Correct)</a:t>
            </a:r>
            <a:endParaRPr lang="fr-FR" altLang="fr-FR" sz="1600" b="1" i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Text Box 34"/>
          <p:cNvSpPr txBox="1">
            <a:spLocks noChangeAspect="1" noChangeArrowheads="1"/>
          </p:cNvSpPr>
          <p:nvPr/>
        </p:nvSpPr>
        <p:spPr bwMode="auto">
          <a:xfrm>
            <a:off x="1379538" y="1716216"/>
            <a:ext cx="1871662" cy="3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endParaRPr lang="fr-FR" alt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3" name="Text Box 35"/>
          <p:cNvSpPr txBox="1">
            <a:spLocks noChangeAspect="1" noChangeArrowheads="1"/>
          </p:cNvSpPr>
          <p:nvPr/>
        </p:nvSpPr>
        <p:spPr bwMode="auto">
          <a:xfrm>
            <a:off x="467544" y="1488965"/>
            <a:ext cx="2258850" cy="1204012"/>
          </a:xfrm>
          <a:prstGeom prst="rect">
            <a:avLst/>
          </a:prstGeom>
          <a:solidFill>
            <a:srgbClr val="FF6600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Terms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and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Definitions</a:t>
            </a:r>
            <a:endParaRPr lang="fr-FR" altLang="fr-FR" sz="1200" i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Description of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cities</a:t>
            </a:r>
            <a:endParaRPr lang="fr-FR" altLang="fr-FR" sz="1200" i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Strategies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for long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term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vision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…to help 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decision</a:t>
            </a: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/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commitment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5" name="Text Box 37"/>
          <p:cNvSpPr txBox="1">
            <a:spLocks noChangeAspect="1" noChangeArrowheads="1"/>
          </p:cNvSpPr>
          <p:nvPr/>
        </p:nvSpPr>
        <p:spPr bwMode="auto">
          <a:xfrm>
            <a:off x="2963862" y="1716216"/>
            <a:ext cx="1871662" cy="3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endParaRPr lang="fr-FR" alt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" name="Text Box 35"/>
          <p:cNvSpPr txBox="1">
            <a:spLocks noChangeAspect="1" noChangeArrowheads="1"/>
          </p:cNvSpPr>
          <p:nvPr/>
        </p:nvSpPr>
        <p:spPr bwMode="auto">
          <a:xfrm>
            <a:off x="4954961" y="4688032"/>
            <a:ext cx="2919807" cy="588459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i="1" dirty="0">
                <a:solidFill>
                  <a:srgbClr val="000000"/>
                </a:solidFill>
                <a:ea typeface="宋体" panose="02010600030101010101" pitchFamily="2" charset="-122"/>
              </a:rPr>
              <a:t>Management &amp; </a:t>
            </a:r>
            <a:r>
              <a:rPr lang="fr-FR" altLang="fr-FR" sz="1600" i="1" dirty="0" err="1">
                <a:solidFill>
                  <a:srgbClr val="000000"/>
                </a:solidFill>
                <a:ea typeface="宋体" panose="02010600030101010101" pitchFamily="2" charset="-122"/>
              </a:rPr>
              <a:t>governance</a:t>
            </a:r>
            <a:r>
              <a:rPr lang="fr-FR" altLang="fr-FR" sz="1600" i="1" dirty="0">
                <a:solidFill>
                  <a:srgbClr val="000000"/>
                </a:solidFill>
                <a:ea typeface="宋体" panose="02010600030101010101" pitchFamily="2" charset="-122"/>
              </a:rPr>
              <a:t>,</a:t>
            </a: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i="1" dirty="0">
                <a:solidFill>
                  <a:srgbClr val="000000"/>
                </a:solidFill>
                <a:ea typeface="宋体" panose="02010600030101010101" pitchFamily="2" charset="-122"/>
              </a:rPr>
              <a:t>and guidelines</a:t>
            </a:r>
          </a:p>
        </p:txBody>
      </p:sp>
      <p:sp>
        <p:nvSpPr>
          <p:cNvPr id="27" name="Content Placeholder 3"/>
          <p:cNvSpPr txBox="1">
            <a:spLocks/>
          </p:cNvSpPr>
          <p:nvPr/>
        </p:nvSpPr>
        <p:spPr>
          <a:xfrm>
            <a:off x="412066" y="517262"/>
            <a:ext cx="8272235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ISO TC 268 Sustainable cities and communities</a:t>
            </a:r>
          </a:p>
        </p:txBody>
      </p:sp>
      <p:sp>
        <p:nvSpPr>
          <p:cNvPr id="28" name="Text Box 35"/>
          <p:cNvSpPr txBox="1">
            <a:spLocks noChangeAspect="1" noChangeArrowheads="1"/>
          </p:cNvSpPr>
          <p:nvPr/>
        </p:nvSpPr>
        <p:spPr bwMode="auto">
          <a:xfrm>
            <a:off x="2843808" y="1477150"/>
            <a:ext cx="2258850" cy="101934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Multi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sectorial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Strategies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for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cities</a:t>
            </a:r>
            <a:endParaRPr lang="fr-FR" altLang="fr-FR" sz="1200" i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Targets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with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Indicators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…to help setting roadmaps 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with</a:t>
            </a: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targets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Text Box 35"/>
          <p:cNvSpPr txBox="1">
            <a:spLocks noChangeAspect="1" noChangeArrowheads="1"/>
          </p:cNvSpPr>
          <p:nvPr/>
        </p:nvSpPr>
        <p:spPr bwMode="auto">
          <a:xfrm>
            <a:off x="5220072" y="1017298"/>
            <a:ext cx="2414216" cy="1388678"/>
          </a:xfrm>
          <a:prstGeom prst="rect">
            <a:avLst/>
          </a:prstGeom>
          <a:solidFill>
            <a:srgbClr val="FFC000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Identify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infrastructures issues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Identify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mutlisectorial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issues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Set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Indicators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for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progress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follow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-up and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reporting</a:t>
            </a:r>
            <a:endParaRPr lang="fr-FR" altLang="fr-FR" sz="1200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  <a:ea typeface="宋体" panose="02010600030101010101" pitchFamily="2" charset="-122"/>
              </a:rPr>
              <a:t>…to help </a:t>
            </a:r>
            <a:r>
              <a:rPr lang="fr-FR" altLang="fr-FR" sz="1200" dirty="0" err="1">
                <a:solidFill>
                  <a:srgbClr val="000000"/>
                </a:solidFill>
                <a:ea typeface="宋体" panose="02010600030101010101" pitchFamily="2" charset="-122"/>
              </a:rPr>
              <a:t>implementing</a:t>
            </a:r>
            <a:r>
              <a:rPr lang="fr-FR" altLang="fr-FR" sz="1200" dirty="0">
                <a:solidFill>
                  <a:srgbClr val="000000"/>
                </a:solidFill>
                <a:ea typeface="宋体" panose="02010600030101010101" pitchFamily="2" charset="-122"/>
              </a:rPr>
              <a:t> the roadmaps/actions plans</a:t>
            </a:r>
          </a:p>
        </p:txBody>
      </p:sp>
      <p:sp>
        <p:nvSpPr>
          <p:cNvPr id="31" name="Text Box 35"/>
          <p:cNvSpPr txBox="1">
            <a:spLocks noChangeAspect="1" noChangeArrowheads="1"/>
          </p:cNvSpPr>
          <p:nvPr/>
        </p:nvSpPr>
        <p:spPr bwMode="auto">
          <a:xfrm>
            <a:off x="6406941" y="2297439"/>
            <a:ext cx="2701565" cy="834680"/>
          </a:xfrm>
          <a:prstGeom prst="rect">
            <a:avLst/>
          </a:prstGeom>
          <a:solidFill>
            <a:srgbClr val="C00000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Measure progress towards planned targets</a:t>
            </a: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… to evaluate the results of the actions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12064" y="4527186"/>
            <a:ext cx="3473835" cy="465350"/>
          </a:xfrm>
          <a:prstGeom prst="rect">
            <a:avLst/>
          </a:prstGeom>
          <a:solidFill>
            <a:srgbClr val="4F81BD"/>
          </a:solidFill>
        </p:spPr>
        <p:txBody>
          <a:bodyPr wrap="none" lIns="95091" tIns="47545" rIns="95091" bIns="47545" rtlCol="0">
            <a:spAutoFit/>
          </a:bodyPr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Diagnostic of 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city’s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« 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readiness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level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 » (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maturity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b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…for setting a long 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term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vision</a:t>
            </a:r>
          </a:p>
        </p:txBody>
      </p:sp>
      <p:sp>
        <p:nvSpPr>
          <p:cNvPr id="3" name="Chevron 2"/>
          <p:cNvSpPr/>
          <p:nvPr/>
        </p:nvSpPr>
        <p:spPr>
          <a:xfrm>
            <a:off x="867693" y="3149241"/>
            <a:ext cx="1686570" cy="9529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1" tIns="47545" rIns="95091" bIns="47545" rtlCol="0" anchor="ctr"/>
          <a:lstStyle/>
          <a:p>
            <a:pPr algn="ctr"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srgbClr val="000000"/>
                </a:solidFill>
              </a:rPr>
              <a:t>Vision</a:t>
            </a:r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65" y="69611"/>
            <a:ext cx="1267854" cy="62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1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2" grpId="0" animBg="1"/>
      <p:bldP spid="29" grpId="0" animBg="1"/>
      <p:bldP spid="54" grpId="0" animBg="1"/>
      <p:bldP spid="37" grpId="0" animBg="1"/>
      <p:bldP spid="38" grpId="0" animBg="1"/>
      <p:bldP spid="41" grpId="0" animBg="1"/>
      <p:bldP spid="43" grpId="0" animBg="1"/>
      <p:bldP spid="45" grpId="0" animBg="1"/>
      <p:bldP spid="47" grpId="0"/>
      <p:bldP spid="48" grpId="0"/>
      <p:bldP spid="49" grpId="0"/>
      <p:bldP spid="50" grpId="0"/>
      <p:bldP spid="51" grpId="0"/>
      <p:bldP spid="53" grpId="0" animBg="1"/>
      <p:bldP spid="61" grpId="0" animBg="1"/>
      <p:bldP spid="28" grpId="0" animBg="1"/>
      <p:bldP spid="30" grpId="0" animBg="1"/>
      <p:bldP spid="31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36"/>
          <p:cNvSpPr>
            <a:spLocks noChangeAspect="1" noChangeShapeType="1"/>
          </p:cNvSpPr>
          <p:nvPr/>
        </p:nvSpPr>
        <p:spPr bwMode="auto">
          <a:xfrm flipH="1" flipV="1">
            <a:off x="1539769" y="4057634"/>
            <a:ext cx="7897" cy="518433"/>
          </a:xfrm>
          <a:prstGeom prst="line">
            <a:avLst/>
          </a:prstGeom>
          <a:noFill/>
          <a:ln w="38100">
            <a:solidFill>
              <a:srgbClr val="4F81B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Line 41"/>
          <p:cNvSpPr>
            <a:spLocks noChangeAspect="1" noChangeShapeType="1"/>
          </p:cNvSpPr>
          <p:nvPr/>
        </p:nvSpPr>
        <p:spPr bwMode="auto">
          <a:xfrm>
            <a:off x="6660232" y="2777492"/>
            <a:ext cx="0" cy="36882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Line 36"/>
          <p:cNvSpPr>
            <a:spLocks noChangeAspect="1" noChangeShapeType="1"/>
          </p:cNvSpPr>
          <p:nvPr/>
        </p:nvSpPr>
        <p:spPr bwMode="auto">
          <a:xfrm>
            <a:off x="3923930" y="1817384"/>
            <a:ext cx="1587" cy="1324753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4" name="Line 36"/>
          <p:cNvSpPr>
            <a:spLocks noChangeAspect="1" noChangeShapeType="1"/>
          </p:cNvSpPr>
          <p:nvPr/>
        </p:nvSpPr>
        <p:spPr bwMode="auto">
          <a:xfrm>
            <a:off x="2601914" y="1817018"/>
            <a:ext cx="1587" cy="132475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7" name="Line 41"/>
          <p:cNvSpPr>
            <a:spLocks noChangeAspect="1" noChangeShapeType="1"/>
          </p:cNvSpPr>
          <p:nvPr/>
        </p:nvSpPr>
        <p:spPr bwMode="auto">
          <a:xfrm>
            <a:off x="5435528" y="1881034"/>
            <a:ext cx="1587" cy="1260739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38" name="Line 36"/>
          <p:cNvSpPr>
            <a:spLocks noChangeAspect="1" noChangeShapeType="1"/>
          </p:cNvSpPr>
          <p:nvPr/>
        </p:nvSpPr>
        <p:spPr bwMode="auto">
          <a:xfrm flipH="1" flipV="1">
            <a:off x="6353638" y="4394928"/>
            <a:ext cx="7897" cy="51843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1" name="左大かっこ 3"/>
          <p:cNvSpPr>
            <a:spLocks noChangeAspect="1"/>
          </p:cNvSpPr>
          <p:nvPr/>
        </p:nvSpPr>
        <p:spPr>
          <a:xfrm rot="16200000">
            <a:off x="5457312" y="817489"/>
            <a:ext cx="399046" cy="6759326"/>
          </a:xfrm>
          <a:prstGeom prst="leftBracke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5087" tIns="47544" rIns="95087" bIns="47544" rtlCol="0" anchor="ctr"/>
          <a:lstStyle/>
          <a:p>
            <a:pPr algn="ctr" defTabSz="713203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>
              <a:solidFill>
                <a:srgbClr val="000000"/>
              </a:solidFill>
            </a:endParaRPr>
          </a:p>
        </p:txBody>
      </p:sp>
      <p:sp>
        <p:nvSpPr>
          <p:cNvPr id="42" name="AutoShape 19"/>
          <p:cNvSpPr>
            <a:spLocks noChangeAspect="1" noChangeArrowheads="1"/>
          </p:cNvSpPr>
          <p:nvPr/>
        </p:nvSpPr>
        <p:spPr bwMode="auto">
          <a:xfrm>
            <a:off x="6064224" y="3141770"/>
            <a:ext cx="2890840" cy="960438"/>
          </a:xfrm>
          <a:prstGeom prst="chevron">
            <a:avLst>
              <a:gd name="adj" fmla="val 7854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3" name="AutoShape 20"/>
          <p:cNvSpPr>
            <a:spLocks noChangeAspect="1" noChangeArrowheads="1"/>
          </p:cNvSpPr>
          <p:nvPr/>
        </p:nvSpPr>
        <p:spPr bwMode="auto">
          <a:xfrm>
            <a:off x="4697391" y="3141770"/>
            <a:ext cx="3177379" cy="960438"/>
          </a:xfrm>
          <a:prstGeom prst="chevron">
            <a:avLst>
              <a:gd name="adj" fmla="val 78547"/>
            </a:avLst>
          </a:prstGeom>
          <a:solidFill>
            <a:srgbClr val="C00000"/>
          </a:solidFill>
          <a:ln>
            <a:noFill/>
          </a:ln>
          <a:effectLst/>
          <a:extLst/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4" name="AutoShape 21"/>
          <p:cNvSpPr>
            <a:spLocks noChangeAspect="1" noChangeArrowheads="1"/>
          </p:cNvSpPr>
          <p:nvPr/>
        </p:nvSpPr>
        <p:spPr bwMode="auto">
          <a:xfrm>
            <a:off x="3401991" y="3141770"/>
            <a:ext cx="3105943" cy="960438"/>
          </a:xfrm>
          <a:prstGeom prst="chevron">
            <a:avLst>
              <a:gd name="adj" fmla="val 7854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5" name="AutoShape 22"/>
          <p:cNvSpPr>
            <a:spLocks noChangeAspect="1" noChangeArrowheads="1"/>
          </p:cNvSpPr>
          <p:nvPr/>
        </p:nvSpPr>
        <p:spPr bwMode="auto">
          <a:xfrm>
            <a:off x="3564632" y="3141770"/>
            <a:ext cx="1801092" cy="960438"/>
          </a:xfrm>
          <a:prstGeom prst="chevron">
            <a:avLst>
              <a:gd name="adj" fmla="val 78547"/>
            </a:avLst>
          </a:prstGeom>
          <a:solidFill>
            <a:srgbClr val="669900"/>
          </a:solidFill>
          <a:ln>
            <a:noFill/>
          </a:ln>
          <a:effectLst/>
          <a:extLst/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6" name="AutoShape 23"/>
          <p:cNvSpPr>
            <a:spLocks noChangeAspect="1" noChangeArrowheads="1"/>
          </p:cNvSpPr>
          <p:nvPr/>
        </p:nvSpPr>
        <p:spPr bwMode="auto">
          <a:xfrm>
            <a:off x="2340496" y="3141770"/>
            <a:ext cx="1910804" cy="960438"/>
          </a:xfrm>
          <a:prstGeom prst="chevron">
            <a:avLst>
              <a:gd name="adj" fmla="val 57472"/>
            </a:avLst>
          </a:prstGeom>
          <a:solidFill>
            <a:srgbClr val="FF6600"/>
          </a:solidFill>
          <a:ln>
            <a:noFill/>
          </a:ln>
          <a:effectLst/>
          <a:extLst/>
        </p:spPr>
        <p:txBody>
          <a:bodyPr wrap="none" lIns="95087" tIns="47544" rIns="95087" bIns="47544" anchor="ctr"/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7" name="Text Box 27"/>
          <p:cNvSpPr txBox="1">
            <a:spLocks noChangeAspect="1" noChangeArrowheads="1"/>
          </p:cNvSpPr>
          <p:nvPr/>
        </p:nvSpPr>
        <p:spPr bwMode="auto">
          <a:xfrm>
            <a:off x="1519337" y="3257546"/>
            <a:ext cx="3773487" cy="7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algn="ctr"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1. DECISION/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COMMIT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(</a:t>
            </a:r>
            <a:r>
              <a:rPr lang="fr-FR" altLang="fr-FR" sz="1200" b="1" i="1" dirty="0" err="1">
                <a:solidFill>
                  <a:srgbClr val="000000"/>
                </a:solidFill>
                <a:ea typeface="宋体" panose="02010600030101010101" pitchFamily="2" charset="-122"/>
              </a:rPr>
              <a:t>Strategy</a:t>
            </a: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endParaRPr lang="fr-FR" altLang="fr-FR" sz="12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8" name="Text Box 28"/>
          <p:cNvSpPr txBox="1">
            <a:spLocks noChangeAspect="1" noChangeArrowheads="1"/>
          </p:cNvSpPr>
          <p:nvPr/>
        </p:nvSpPr>
        <p:spPr bwMode="auto">
          <a:xfrm>
            <a:off x="4139258" y="3257545"/>
            <a:ext cx="1152822" cy="71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2. PLAN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(roadmap &amp; </a:t>
            </a:r>
            <a:r>
              <a:rPr lang="fr-FR" altLang="fr-FR" sz="1200" b="1" i="1" dirty="0" err="1">
                <a:solidFill>
                  <a:srgbClr val="000000"/>
                </a:solidFill>
                <a:ea typeface="宋体" panose="02010600030101010101" pitchFamily="2" charset="-122"/>
              </a:rPr>
              <a:t>targets</a:t>
            </a: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endParaRPr lang="fr-FR" altLang="fr-FR" sz="12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9" name="Text Box 29"/>
          <p:cNvSpPr txBox="1">
            <a:spLocks noChangeAspect="1" noChangeArrowheads="1"/>
          </p:cNvSpPr>
          <p:nvPr/>
        </p:nvSpPr>
        <p:spPr bwMode="auto">
          <a:xfrm>
            <a:off x="5292080" y="3257545"/>
            <a:ext cx="1295400" cy="71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  <a:t>3. DO</a:t>
            </a:r>
            <a:br>
              <a:rPr lang="fr-FR" altLang="fr-FR" sz="1600" b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 err="1">
                <a:solidFill>
                  <a:srgbClr val="000000"/>
                </a:solidFill>
                <a:ea typeface="宋体" panose="02010600030101010101" pitchFamily="2" charset="-122"/>
              </a:rPr>
              <a:t>Implementation</a:t>
            </a:r>
            <a:r>
              <a:rPr lang="fr-FR" altLang="fr-FR" sz="1200" b="1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endParaRPr lang="fr-FR" altLang="fr-FR" sz="16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0" name="Text Box 30"/>
          <p:cNvSpPr txBox="1">
            <a:spLocks noChangeAspect="1" noChangeArrowheads="1"/>
          </p:cNvSpPr>
          <p:nvPr/>
        </p:nvSpPr>
        <p:spPr bwMode="auto">
          <a:xfrm>
            <a:off x="6444210" y="3257545"/>
            <a:ext cx="1412875" cy="52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  <a:t>4. CHECK</a:t>
            </a:r>
            <a:b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(</a:t>
            </a:r>
            <a:r>
              <a:rPr lang="fr-FR" altLang="fr-FR" sz="1200" b="1" i="1" dirty="0" err="1">
                <a:solidFill>
                  <a:srgbClr val="FFFFFF"/>
                </a:solidFill>
                <a:ea typeface="宋体" panose="02010600030101010101" pitchFamily="2" charset="-122"/>
              </a:rPr>
              <a:t>against</a:t>
            </a: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b="1" i="1" dirty="0" err="1">
                <a:solidFill>
                  <a:srgbClr val="FFFFFF"/>
                </a:solidFill>
                <a:ea typeface="宋体" panose="02010600030101010101" pitchFamily="2" charset="-122"/>
              </a:rPr>
              <a:t>targets</a:t>
            </a: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)</a:t>
            </a:r>
            <a:endParaRPr lang="fr-FR" altLang="fr-FR" sz="1600" b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1" name="Text Box 31"/>
          <p:cNvSpPr txBox="1">
            <a:spLocks noChangeAspect="1" noChangeArrowheads="1"/>
          </p:cNvSpPr>
          <p:nvPr/>
        </p:nvSpPr>
        <p:spPr bwMode="auto">
          <a:xfrm>
            <a:off x="7741096" y="3257545"/>
            <a:ext cx="1295400" cy="52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  <a:t>5. ACT</a:t>
            </a:r>
            <a:br>
              <a:rPr lang="fr-FR" altLang="fr-FR" sz="1600" b="1" dirty="0">
                <a:solidFill>
                  <a:srgbClr val="FFFFFF"/>
                </a:solidFill>
                <a:ea typeface="宋体" panose="02010600030101010101" pitchFamily="2" charset="-122"/>
              </a:rPr>
            </a:br>
            <a:r>
              <a:rPr lang="fr-FR" altLang="fr-FR" sz="1200" b="1" i="1" dirty="0">
                <a:solidFill>
                  <a:srgbClr val="FFFFFF"/>
                </a:solidFill>
                <a:ea typeface="宋体" panose="02010600030101010101" pitchFamily="2" charset="-122"/>
              </a:rPr>
              <a:t>(Correct)</a:t>
            </a:r>
            <a:endParaRPr lang="fr-FR" altLang="fr-FR" sz="1600" b="1" i="1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Text Box 34"/>
          <p:cNvSpPr txBox="1">
            <a:spLocks noChangeAspect="1" noChangeArrowheads="1"/>
          </p:cNvSpPr>
          <p:nvPr/>
        </p:nvSpPr>
        <p:spPr bwMode="auto">
          <a:xfrm>
            <a:off x="1379538" y="1716216"/>
            <a:ext cx="1871662" cy="3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endParaRPr lang="fr-FR" alt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3" name="Text Box 35"/>
          <p:cNvSpPr txBox="1">
            <a:spLocks noChangeAspect="1" noChangeArrowheads="1"/>
          </p:cNvSpPr>
          <p:nvPr/>
        </p:nvSpPr>
        <p:spPr bwMode="auto">
          <a:xfrm>
            <a:off x="467544" y="1488965"/>
            <a:ext cx="2258850" cy="1204012"/>
          </a:xfrm>
          <a:prstGeom prst="rect">
            <a:avLst/>
          </a:prstGeom>
          <a:solidFill>
            <a:srgbClr val="FF6600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Terms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and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Definitions</a:t>
            </a:r>
            <a:endParaRPr lang="fr-FR" altLang="fr-FR" sz="1200" i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Description of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cities</a:t>
            </a:r>
            <a:endParaRPr lang="fr-FR" altLang="fr-FR" sz="1200" i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Strategies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for long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term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vision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…to help 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decision</a:t>
            </a: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/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commitment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5" name="Text Box 37"/>
          <p:cNvSpPr txBox="1">
            <a:spLocks noChangeAspect="1" noChangeArrowheads="1"/>
          </p:cNvSpPr>
          <p:nvPr/>
        </p:nvSpPr>
        <p:spPr bwMode="auto">
          <a:xfrm>
            <a:off x="2963862" y="1716216"/>
            <a:ext cx="1871662" cy="3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87" tIns="47544" rIns="95087" bIns="47544">
            <a:spAutoFit/>
          </a:bodyPr>
          <a:lstStyle/>
          <a:p>
            <a:pPr defTabSz="713203" fontAlgn="base">
              <a:spcBef>
                <a:spcPct val="50000"/>
              </a:spcBef>
              <a:spcAft>
                <a:spcPct val="0"/>
              </a:spcAft>
            </a:pPr>
            <a:endParaRPr lang="fr-FR" altLang="fr-FR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61" name="Text Box 35"/>
          <p:cNvSpPr txBox="1">
            <a:spLocks noChangeAspect="1" noChangeArrowheads="1"/>
          </p:cNvSpPr>
          <p:nvPr/>
        </p:nvSpPr>
        <p:spPr bwMode="auto">
          <a:xfrm>
            <a:off x="4954961" y="4688032"/>
            <a:ext cx="2919807" cy="588459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i="1" dirty="0">
                <a:solidFill>
                  <a:srgbClr val="000000"/>
                </a:solidFill>
                <a:ea typeface="宋体" panose="02010600030101010101" pitchFamily="2" charset="-122"/>
              </a:rPr>
              <a:t>Management &amp; </a:t>
            </a:r>
            <a:r>
              <a:rPr lang="fr-FR" altLang="fr-FR" sz="1600" i="1" dirty="0" err="1">
                <a:solidFill>
                  <a:srgbClr val="000000"/>
                </a:solidFill>
                <a:ea typeface="宋体" panose="02010600030101010101" pitchFamily="2" charset="-122"/>
              </a:rPr>
              <a:t>governance</a:t>
            </a:r>
            <a:r>
              <a:rPr lang="fr-FR" altLang="fr-FR" sz="1600" i="1" dirty="0">
                <a:solidFill>
                  <a:srgbClr val="000000"/>
                </a:solidFill>
                <a:ea typeface="宋体" panose="02010600030101010101" pitchFamily="2" charset="-122"/>
              </a:rPr>
              <a:t>,</a:t>
            </a: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i="1" dirty="0">
                <a:solidFill>
                  <a:srgbClr val="000000"/>
                </a:solidFill>
                <a:ea typeface="宋体" panose="02010600030101010101" pitchFamily="2" charset="-122"/>
              </a:rPr>
              <a:t>and guidelines</a:t>
            </a:r>
          </a:p>
        </p:txBody>
      </p:sp>
      <p:sp>
        <p:nvSpPr>
          <p:cNvPr id="27" name="Content Placeholder 3"/>
          <p:cNvSpPr txBox="1">
            <a:spLocks/>
          </p:cNvSpPr>
          <p:nvPr/>
        </p:nvSpPr>
        <p:spPr>
          <a:xfrm>
            <a:off x="412066" y="517262"/>
            <a:ext cx="8272235" cy="539750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ISO TC 268 Sustainable cities and communities</a:t>
            </a:r>
          </a:p>
        </p:txBody>
      </p:sp>
      <p:sp>
        <p:nvSpPr>
          <p:cNvPr id="28" name="Text Box 35"/>
          <p:cNvSpPr txBox="1">
            <a:spLocks noChangeAspect="1" noChangeArrowheads="1"/>
          </p:cNvSpPr>
          <p:nvPr/>
        </p:nvSpPr>
        <p:spPr bwMode="auto">
          <a:xfrm>
            <a:off x="2843808" y="1477150"/>
            <a:ext cx="2258850" cy="101934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Multi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sectorial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Strategies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for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cities</a:t>
            </a:r>
            <a:endParaRPr lang="fr-FR" altLang="fr-FR" sz="1200" i="1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Targets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with</a:t>
            </a:r>
            <a:r>
              <a:rPr lang="fr-FR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FFFFFF"/>
                </a:solidFill>
                <a:ea typeface="宋体" panose="02010600030101010101" pitchFamily="2" charset="-122"/>
              </a:rPr>
              <a:t>Indicators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…to help setting roadmaps 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with</a:t>
            </a:r>
            <a:r>
              <a:rPr lang="fr-FR" altLang="fr-FR" sz="1200" dirty="0">
                <a:solidFill>
                  <a:srgbClr val="FFFFFF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dirty="0" err="1">
                <a:solidFill>
                  <a:srgbClr val="FFFFFF"/>
                </a:solidFill>
                <a:ea typeface="宋体" panose="02010600030101010101" pitchFamily="2" charset="-122"/>
              </a:rPr>
              <a:t>targets</a:t>
            </a:r>
            <a:endParaRPr lang="fr-FR" altLang="fr-FR" sz="1200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Text Box 35"/>
          <p:cNvSpPr txBox="1">
            <a:spLocks noChangeAspect="1" noChangeArrowheads="1"/>
          </p:cNvSpPr>
          <p:nvPr/>
        </p:nvSpPr>
        <p:spPr bwMode="auto">
          <a:xfrm>
            <a:off x="5220072" y="1017298"/>
            <a:ext cx="2414216" cy="1388678"/>
          </a:xfrm>
          <a:prstGeom prst="rect">
            <a:avLst/>
          </a:prstGeom>
          <a:solidFill>
            <a:srgbClr val="FFC000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Identify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infrastructures issues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Identify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mutlisectorial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issues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Set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Indicators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for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progress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follow</a:t>
            </a:r>
            <a:r>
              <a:rPr lang="fr-FR" alt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-up and </a:t>
            </a:r>
            <a:r>
              <a:rPr lang="fr-FR" alt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reporting</a:t>
            </a:r>
            <a:endParaRPr lang="fr-FR" altLang="fr-FR" sz="1200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  <a:ea typeface="宋体" panose="02010600030101010101" pitchFamily="2" charset="-122"/>
              </a:rPr>
              <a:t>…to help </a:t>
            </a:r>
            <a:r>
              <a:rPr lang="fr-FR" altLang="fr-FR" sz="1200" dirty="0" err="1">
                <a:solidFill>
                  <a:srgbClr val="000000"/>
                </a:solidFill>
                <a:ea typeface="宋体" panose="02010600030101010101" pitchFamily="2" charset="-122"/>
              </a:rPr>
              <a:t>implementing</a:t>
            </a:r>
            <a:r>
              <a:rPr lang="fr-FR" altLang="fr-FR" sz="1200" dirty="0">
                <a:solidFill>
                  <a:srgbClr val="000000"/>
                </a:solidFill>
                <a:ea typeface="宋体" panose="02010600030101010101" pitchFamily="2" charset="-122"/>
              </a:rPr>
              <a:t> the roadmaps/actions plans</a:t>
            </a:r>
          </a:p>
        </p:txBody>
      </p:sp>
      <p:sp>
        <p:nvSpPr>
          <p:cNvPr id="31" name="Text Box 35"/>
          <p:cNvSpPr txBox="1">
            <a:spLocks noChangeAspect="1" noChangeArrowheads="1"/>
          </p:cNvSpPr>
          <p:nvPr/>
        </p:nvSpPr>
        <p:spPr bwMode="auto">
          <a:xfrm>
            <a:off x="6406941" y="2297439"/>
            <a:ext cx="2701565" cy="834680"/>
          </a:xfrm>
          <a:prstGeom prst="rect">
            <a:avLst/>
          </a:prstGeom>
          <a:solidFill>
            <a:srgbClr val="C00000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Measure progress towards planned targets</a:t>
            </a:r>
          </a:p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200" i="1" dirty="0">
                <a:solidFill>
                  <a:srgbClr val="FFFFFF"/>
                </a:solidFill>
                <a:ea typeface="宋体" panose="02010600030101010101" pitchFamily="2" charset="-122"/>
              </a:rPr>
              <a:t>… to evaluate the results of the actions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12064" y="4527186"/>
            <a:ext cx="3473835" cy="465350"/>
          </a:xfrm>
          <a:prstGeom prst="rect">
            <a:avLst/>
          </a:prstGeom>
          <a:solidFill>
            <a:srgbClr val="4F81BD"/>
          </a:solidFill>
        </p:spPr>
        <p:txBody>
          <a:bodyPr wrap="none" lIns="95091" tIns="47545" rIns="95091" bIns="47545" rtlCol="0">
            <a:spAutoFit/>
          </a:bodyPr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Diagnostic of 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city’s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« 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readiness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level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 » (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maturity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)</a:t>
            </a:r>
            <a:b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…for setting a long </a:t>
            </a:r>
            <a:r>
              <a:rPr lang="fr-FR" sz="1200" i="1" dirty="0" err="1">
                <a:solidFill>
                  <a:srgbClr val="000000"/>
                </a:solidFill>
                <a:ea typeface="宋体" panose="02010600030101010101" pitchFamily="2" charset="-122"/>
              </a:rPr>
              <a:t>term</a:t>
            </a:r>
            <a:r>
              <a:rPr lang="fr-FR" sz="1200" i="1" dirty="0">
                <a:solidFill>
                  <a:srgbClr val="000000"/>
                </a:solidFill>
                <a:ea typeface="宋体" panose="02010600030101010101" pitchFamily="2" charset="-122"/>
              </a:rPr>
              <a:t> vision</a:t>
            </a:r>
          </a:p>
        </p:txBody>
      </p:sp>
      <p:sp>
        <p:nvSpPr>
          <p:cNvPr id="3" name="Chevron 2"/>
          <p:cNvSpPr/>
          <p:nvPr/>
        </p:nvSpPr>
        <p:spPr>
          <a:xfrm>
            <a:off x="867693" y="3149241"/>
            <a:ext cx="1686570" cy="9529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1" tIns="47545" rIns="95091" bIns="47545" rtlCol="0" anchor="ctr"/>
          <a:lstStyle/>
          <a:p>
            <a:pPr algn="ctr"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srgbClr val="000000"/>
                </a:solidFill>
              </a:rPr>
              <a:t>Vision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12065" y="4515372"/>
            <a:ext cx="3280450" cy="280685"/>
          </a:xfrm>
          <a:prstGeom prst="rect">
            <a:avLst/>
          </a:prstGeom>
          <a:solidFill>
            <a:schemeClr val="bg1"/>
          </a:solidFill>
        </p:spPr>
        <p:txBody>
          <a:bodyPr wrap="square" lIns="95091" tIns="47545" rIns="95091" bIns="47545" rtlCol="0">
            <a:spAutoFit/>
          </a:bodyPr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i="1" dirty="0">
                <a:solidFill>
                  <a:srgbClr val="4F81BD"/>
                </a:solidFill>
                <a:ea typeface="宋体" panose="02010600030101010101" pitchFamily="2" charset="-122"/>
              </a:rPr>
              <a:t>ISO 18091</a:t>
            </a:r>
          </a:p>
        </p:txBody>
      </p:sp>
      <p:sp>
        <p:nvSpPr>
          <p:cNvPr id="64" name="Text Box 35"/>
          <p:cNvSpPr txBox="1">
            <a:spLocks noChangeAspect="1" noChangeArrowheads="1"/>
          </p:cNvSpPr>
          <p:nvPr/>
        </p:nvSpPr>
        <p:spPr bwMode="auto">
          <a:xfrm>
            <a:off x="467544" y="1485535"/>
            <a:ext cx="2258850" cy="788514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FF6600"/>
                </a:solidFill>
                <a:ea typeface="宋体" panose="02010600030101010101" pitchFamily="2" charset="-122"/>
              </a:rPr>
              <a:t>ISO 37100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FF6600"/>
                </a:solidFill>
                <a:ea typeface="宋体" panose="02010600030101010101" pitchFamily="2" charset="-122"/>
              </a:rPr>
              <a:t>ISO 37105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FF6600"/>
                </a:solidFill>
                <a:ea typeface="宋体" panose="02010600030101010101" pitchFamily="2" charset="-122"/>
              </a:rPr>
              <a:t>ISO 37106</a:t>
            </a:r>
            <a:br>
              <a:rPr lang="fr-FR" altLang="fr-FR" sz="1200" b="1" i="1" dirty="0">
                <a:solidFill>
                  <a:srgbClr val="FF6600"/>
                </a:solidFill>
                <a:ea typeface="宋体" panose="02010600030101010101" pitchFamily="2" charset="-122"/>
              </a:rPr>
            </a:br>
            <a:endParaRPr lang="fr-FR" altLang="fr-FR" sz="900" b="1" dirty="0">
              <a:solidFill>
                <a:srgbClr val="FF6600"/>
              </a:solidFill>
              <a:ea typeface="宋体" panose="02010600030101010101" pitchFamily="2" charset="-122"/>
            </a:endParaRPr>
          </a:p>
        </p:txBody>
      </p:sp>
      <p:sp>
        <p:nvSpPr>
          <p:cNvPr id="65" name="Text Box 35"/>
          <p:cNvSpPr txBox="1">
            <a:spLocks noChangeAspect="1" noChangeArrowheads="1"/>
          </p:cNvSpPr>
          <p:nvPr/>
        </p:nvSpPr>
        <p:spPr bwMode="auto">
          <a:xfrm>
            <a:off x="2843808" y="1477150"/>
            <a:ext cx="2258850" cy="603848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3FA692">
                    <a:lumMod val="75000"/>
                  </a:srgbClr>
                </a:solidFill>
                <a:ea typeface="宋体" panose="02010600030101010101" pitchFamily="2" charset="-122"/>
              </a:rPr>
              <a:t>ISO 37106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3FA692">
                    <a:lumMod val="75000"/>
                  </a:srgbClr>
                </a:solidFill>
                <a:ea typeface="宋体" panose="02010600030101010101" pitchFamily="2" charset="-122"/>
              </a:rPr>
              <a:t>ISO 3712x</a:t>
            </a:r>
            <a:br>
              <a:rPr lang="fr-FR" altLang="fr-FR" sz="1200" b="1" i="1" dirty="0">
                <a:solidFill>
                  <a:srgbClr val="3FA692">
                    <a:lumMod val="75000"/>
                  </a:srgbClr>
                </a:solidFill>
                <a:ea typeface="宋体" panose="02010600030101010101" pitchFamily="2" charset="-122"/>
              </a:rPr>
            </a:br>
            <a:endParaRPr lang="fr-FR" altLang="fr-FR" sz="900" b="1" dirty="0">
              <a:solidFill>
                <a:srgbClr val="3FA692">
                  <a:lumMod val="75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6" name="Text Box 35"/>
          <p:cNvSpPr txBox="1">
            <a:spLocks noChangeAspect="1" noChangeArrowheads="1"/>
          </p:cNvSpPr>
          <p:nvPr/>
        </p:nvSpPr>
        <p:spPr bwMode="auto">
          <a:xfrm>
            <a:off x="5220072" y="1005481"/>
            <a:ext cx="2414216" cy="788514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FF9966"/>
                </a:solidFill>
                <a:ea typeface="宋体" panose="02010600030101010101" pitchFamily="2" charset="-122"/>
              </a:rPr>
              <a:t>ISO 3715x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FF9966"/>
                </a:solidFill>
                <a:ea typeface="宋体" panose="02010600030101010101" pitchFamily="2" charset="-122"/>
              </a:rPr>
              <a:t>ISO 37106</a:t>
            </a:r>
          </a:p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fr-FR" altLang="fr-FR" sz="1200" b="1" i="1" dirty="0">
                <a:solidFill>
                  <a:srgbClr val="FF9966"/>
                </a:solidFill>
                <a:ea typeface="宋体" panose="02010600030101010101" pitchFamily="2" charset="-122"/>
              </a:rPr>
              <a:t>ISO 3712x</a:t>
            </a:r>
            <a:br>
              <a:rPr lang="fr-FR" altLang="fr-FR" sz="1200" b="1" i="1" dirty="0">
                <a:solidFill>
                  <a:srgbClr val="FF9966"/>
                </a:solidFill>
                <a:ea typeface="宋体" panose="02010600030101010101" pitchFamily="2" charset="-122"/>
              </a:rPr>
            </a:br>
            <a:endParaRPr lang="fr-FR" altLang="fr-FR" sz="900" b="1" dirty="0">
              <a:solidFill>
                <a:srgbClr val="FF9966"/>
              </a:solidFill>
              <a:ea typeface="宋体" panose="02010600030101010101" pitchFamily="2" charset="-122"/>
            </a:endParaRPr>
          </a:p>
        </p:txBody>
      </p:sp>
      <p:sp>
        <p:nvSpPr>
          <p:cNvPr id="67" name="Text Box 35"/>
          <p:cNvSpPr txBox="1">
            <a:spLocks noChangeAspect="1" noChangeArrowheads="1"/>
          </p:cNvSpPr>
          <p:nvPr/>
        </p:nvSpPr>
        <p:spPr bwMode="auto">
          <a:xfrm>
            <a:off x="6406941" y="2285624"/>
            <a:ext cx="2701565" cy="434571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marL="297161" indent="-297161" defTabSz="71320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fr-FR" sz="1200" b="1" i="1" dirty="0">
                <a:solidFill>
                  <a:srgbClr val="C00000"/>
                </a:solidFill>
                <a:ea typeface="宋体" panose="02010600030101010101" pitchFamily="2" charset="-122"/>
              </a:rPr>
              <a:t>ISO 3712x</a:t>
            </a:r>
            <a:br>
              <a:rPr lang="en-US" altLang="fr-FR" sz="1200" b="1" i="1" dirty="0">
                <a:solidFill>
                  <a:srgbClr val="C00000"/>
                </a:solidFill>
                <a:ea typeface="宋体" panose="02010600030101010101" pitchFamily="2" charset="-122"/>
              </a:rPr>
            </a:br>
            <a:endParaRPr lang="en-US" altLang="fr-FR" sz="1000" b="1" i="1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68" name="Text Box 35"/>
          <p:cNvSpPr txBox="1">
            <a:spLocks noChangeAspect="1" noChangeArrowheads="1"/>
          </p:cNvSpPr>
          <p:nvPr/>
        </p:nvSpPr>
        <p:spPr bwMode="auto">
          <a:xfrm>
            <a:off x="4953308" y="4688032"/>
            <a:ext cx="2919807" cy="588459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wrap="square" lIns="95087" tIns="47544" rIns="95087" bIns="47544">
            <a:spAutoFit/>
          </a:bodyPr>
          <a:lstStyle/>
          <a:p>
            <a:pPr defTabSz="713203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i="1" dirty="0">
                <a:solidFill>
                  <a:srgbClr val="000000"/>
                </a:solidFill>
                <a:ea typeface="宋体" panose="02010600030101010101" pitchFamily="2" charset="-122"/>
              </a:rPr>
              <a:t>ISO 37101</a:t>
            </a:r>
            <a:br>
              <a:rPr lang="fr-FR" altLang="fr-FR" sz="1600" b="1" i="1" dirty="0">
                <a:solidFill>
                  <a:srgbClr val="000000"/>
                </a:solidFill>
                <a:ea typeface="宋体" panose="02010600030101010101" pitchFamily="2" charset="-122"/>
              </a:rPr>
            </a:br>
            <a:r>
              <a:rPr lang="fr-FR" altLang="fr-FR" sz="1600" b="1" i="1" dirty="0">
                <a:solidFill>
                  <a:srgbClr val="000000"/>
                </a:solidFill>
                <a:ea typeface="宋体" panose="02010600030101010101" pitchFamily="2" charset="-122"/>
              </a:rPr>
              <a:t>ISO 37104 series</a:t>
            </a:r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65" y="69611"/>
            <a:ext cx="1267854" cy="627650"/>
          </a:xfrm>
          <a:prstGeom prst="rect">
            <a:avLst/>
          </a:prstGeom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523" y="5055836"/>
            <a:ext cx="270517" cy="180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935" y="5046008"/>
            <a:ext cx="287655" cy="2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975" y="5012904"/>
            <a:ext cx="220378" cy="24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43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2" grpId="0" animBg="1"/>
      <p:bldP spid="29" grpId="0" animBg="1"/>
      <p:bldP spid="54" grpId="0" animBg="1"/>
      <p:bldP spid="37" grpId="0" animBg="1"/>
      <p:bldP spid="38" grpId="0" animBg="1"/>
      <p:bldP spid="41" grpId="0" animBg="1"/>
      <p:bldP spid="43" grpId="0" animBg="1"/>
      <p:bldP spid="45" grpId="0" animBg="1"/>
      <p:bldP spid="47" grpId="0"/>
      <p:bldP spid="48" grpId="0"/>
      <p:bldP spid="49" grpId="0"/>
      <p:bldP spid="50" grpId="0"/>
      <p:bldP spid="51" grpId="0"/>
      <p:bldP spid="53" grpId="0" animBg="1"/>
      <p:bldP spid="61" grpId="0" animBg="1"/>
      <p:bldP spid="28" grpId="0" animBg="1"/>
      <p:bldP spid="30" grpId="0" animBg="1"/>
      <p:bldP spid="31" grpId="0" animBg="1"/>
      <p:bldP spid="2" grpId="0" animBg="1"/>
      <p:bldP spid="58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左大かっこ 3"/>
          <p:cNvSpPr>
            <a:spLocks noChangeAspect="1"/>
          </p:cNvSpPr>
          <p:nvPr/>
        </p:nvSpPr>
        <p:spPr>
          <a:xfrm rot="16200000">
            <a:off x="5124172" y="927999"/>
            <a:ext cx="620068" cy="6759326"/>
          </a:xfrm>
          <a:prstGeom prst="leftBracke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5091" tIns="47546" rIns="95091" bIns="47546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AutoShape 19"/>
          <p:cNvSpPr>
            <a:spLocks noChangeAspect="1" noChangeArrowheads="1"/>
          </p:cNvSpPr>
          <p:nvPr/>
        </p:nvSpPr>
        <p:spPr bwMode="auto">
          <a:xfrm>
            <a:off x="5841596" y="3141770"/>
            <a:ext cx="2890840" cy="960438"/>
          </a:xfrm>
          <a:prstGeom prst="chevron">
            <a:avLst>
              <a:gd name="adj" fmla="val 7854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3" name="AutoShape 20"/>
          <p:cNvSpPr>
            <a:spLocks noChangeAspect="1" noChangeArrowheads="1"/>
          </p:cNvSpPr>
          <p:nvPr/>
        </p:nvSpPr>
        <p:spPr bwMode="auto">
          <a:xfrm>
            <a:off x="4474762" y="3141770"/>
            <a:ext cx="3177379" cy="960438"/>
          </a:xfrm>
          <a:prstGeom prst="chevron">
            <a:avLst>
              <a:gd name="adj" fmla="val 78547"/>
            </a:avLst>
          </a:prstGeom>
          <a:solidFill>
            <a:srgbClr val="C00000"/>
          </a:solidFill>
          <a:ln>
            <a:noFill/>
          </a:ln>
          <a:effectLst/>
          <a:ex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4" name="AutoShape 21"/>
          <p:cNvSpPr>
            <a:spLocks noChangeAspect="1" noChangeArrowheads="1"/>
          </p:cNvSpPr>
          <p:nvPr/>
        </p:nvSpPr>
        <p:spPr bwMode="auto">
          <a:xfrm>
            <a:off x="3179362" y="3141770"/>
            <a:ext cx="3105943" cy="960438"/>
          </a:xfrm>
          <a:prstGeom prst="chevron">
            <a:avLst>
              <a:gd name="adj" fmla="val 7854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5" name="AutoShape 22"/>
          <p:cNvSpPr>
            <a:spLocks noChangeAspect="1" noChangeArrowheads="1"/>
          </p:cNvSpPr>
          <p:nvPr/>
        </p:nvSpPr>
        <p:spPr bwMode="auto">
          <a:xfrm>
            <a:off x="3342004" y="3141770"/>
            <a:ext cx="1801092" cy="960438"/>
          </a:xfrm>
          <a:prstGeom prst="chevron">
            <a:avLst>
              <a:gd name="adj" fmla="val 78547"/>
            </a:avLst>
          </a:prstGeom>
          <a:solidFill>
            <a:srgbClr val="669900"/>
          </a:solidFill>
          <a:ln>
            <a:noFill/>
          </a:ln>
          <a:effectLst/>
          <a:ex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6" name="AutoShape 23"/>
          <p:cNvSpPr>
            <a:spLocks noChangeAspect="1" noChangeArrowheads="1"/>
          </p:cNvSpPr>
          <p:nvPr/>
        </p:nvSpPr>
        <p:spPr bwMode="auto">
          <a:xfrm>
            <a:off x="2117868" y="3141770"/>
            <a:ext cx="1910804" cy="960438"/>
          </a:xfrm>
          <a:prstGeom prst="chevron">
            <a:avLst>
              <a:gd name="adj" fmla="val 57472"/>
            </a:avLst>
          </a:prstGeom>
          <a:solidFill>
            <a:srgbClr val="FF6600"/>
          </a:solidFill>
          <a:ln>
            <a:noFill/>
          </a:ln>
          <a:effectLst/>
          <a:extLst/>
        </p:spPr>
        <p:txBody>
          <a:bodyPr wrap="none" lIns="95091" tIns="47546" rIns="95091" bIns="47546" anchor="ctr"/>
          <a:lstStyle/>
          <a:p>
            <a:endParaRPr lang="fr-FR"/>
          </a:p>
        </p:txBody>
      </p:sp>
      <p:sp>
        <p:nvSpPr>
          <p:cNvPr id="47" name="Text Box 27"/>
          <p:cNvSpPr txBox="1">
            <a:spLocks noChangeAspect="1" noChangeArrowheads="1"/>
          </p:cNvSpPr>
          <p:nvPr/>
        </p:nvSpPr>
        <p:spPr bwMode="auto">
          <a:xfrm>
            <a:off x="1296709" y="3257545"/>
            <a:ext cx="3773487" cy="77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600" b="1" dirty="0"/>
              <a:t>1. DECISION/</a:t>
            </a:r>
            <a:br>
              <a:rPr lang="fr-FR" altLang="fr-FR" sz="1600" b="1" dirty="0"/>
            </a:br>
            <a:r>
              <a:rPr lang="fr-FR" altLang="fr-FR" sz="1600" b="1" dirty="0"/>
              <a:t>COMMIT</a:t>
            </a:r>
            <a:br>
              <a:rPr lang="fr-FR" altLang="fr-FR" sz="1600" b="1" dirty="0"/>
            </a:br>
            <a:r>
              <a:rPr lang="fr-FR" altLang="fr-FR" sz="1200" b="1" i="1" dirty="0"/>
              <a:t>(</a:t>
            </a:r>
            <a:r>
              <a:rPr lang="fr-FR" altLang="fr-FR" sz="1200" b="1" i="1" dirty="0" err="1"/>
              <a:t>Strategy</a:t>
            </a:r>
            <a:r>
              <a:rPr lang="fr-FR" altLang="fr-FR" sz="1200" b="1" i="1" dirty="0"/>
              <a:t>)</a:t>
            </a:r>
            <a:endParaRPr lang="fr-FR" altLang="fr-FR" sz="1200" b="1" dirty="0"/>
          </a:p>
        </p:txBody>
      </p:sp>
      <p:sp>
        <p:nvSpPr>
          <p:cNvPr id="48" name="Text Box 28"/>
          <p:cNvSpPr txBox="1">
            <a:spLocks noChangeAspect="1" noChangeArrowheads="1"/>
          </p:cNvSpPr>
          <p:nvPr/>
        </p:nvSpPr>
        <p:spPr bwMode="auto">
          <a:xfrm>
            <a:off x="3916630" y="3257545"/>
            <a:ext cx="1152822" cy="71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/>
              <a:t>2. PLAN</a:t>
            </a:r>
            <a:br>
              <a:rPr lang="fr-FR" altLang="fr-FR" sz="1600" b="1" dirty="0"/>
            </a:br>
            <a:r>
              <a:rPr lang="fr-FR" altLang="fr-FR" sz="1200" b="1" i="1" dirty="0"/>
              <a:t>(roadmap &amp; </a:t>
            </a:r>
            <a:r>
              <a:rPr lang="fr-FR" altLang="fr-FR" sz="1200" b="1" i="1" dirty="0" err="1"/>
              <a:t>targets</a:t>
            </a:r>
            <a:r>
              <a:rPr lang="fr-FR" altLang="fr-FR" sz="1200" b="1" i="1" dirty="0"/>
              <a:t>)</a:t>
            </a:r>
            <a:endParaRPr lang="fr-FR" altLang="fr-FR" sz="1200" b="1" dirty="0"/>
          </a:p>
        </p:txBody>
      </p:sp>
      <p:sp>
        <p:nvSpPr>
          <p:cNvPr id="49" name="Text Box 29"/>
          <p:cNvSpPr txBox="1">
            <a:spLocks noChangeAspect="1" noChangeArrowheads="1"/>
          </p:cNvSpPr>
          <p:nvPr/>
        </p:nvSpPr>
        <p:spPr bwMode="auto">
          <a:xfrm>
            <a:off x="5069452" y="3257545"/>
            <a:ext cx="1295400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/>
              <a:t>3. DO</a:t>
            </a:r>
            <a:br>
              <a:rPr lang="fr-FR" altLang="fr-FR" sz="1600" b="1" dirty="0"/>
            </a:br>
            <a:r>
              <a:rPr lang="fr-FR" altLang="fr-FR" sz="1200" b="1" i="1" dirty="0" err="1"/>
              <a:t>Implementation</a:t>
            </a:r>
            <a:r>
              <a:rPr lang="fr-FR" altLang="fr-FR" sz="1200" b="1" i="1" dirty="0"/>
              <a:t>)</a:t>
            </a:r>
            <a:endParaRPr lang="fr-FR" altLang="fr-FR" sz="1600" b="1" dirty="0"/>
          </a:p>
        </p:txBody>
      </p:sp>
      <p:sp>
        <p:nvSpPr>
          <p:cNvPr id="50" name="Text Box 30"/>
          <p:cNvSpPr txBox="1">
            <a:spLocks noChangeAspect="1" noChangeArrowheads="1"/>
          </p:cNvSpPr>
          <p:nvPr/>
        </p:nvSpPr>
        <p:spPr bwMode="auto">
          <a:xfrm>
            <a:off x="6221581" y="3257545"/>
            <a:ext cx="1412875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>
                <a:solidFill>
                  <a:schemeClr val="bg1"/>
                </a:solidFill>
              </a:rPr>
              <a:t>4. CHECK</a:t>
            </a:r>
            <a:br>
              <a:rPr lang="fr-FR" altLang="fr-FR" sz="1600" b="1" dirty="0">
                <a:solidFill>
                  <a:schemeClr val="bg1"/>
                </a:solidFill>
              </a:rPr>
            </a:br>
            <a:r>
              <a:rPr lang="fr-FR" altLang="fr-FR" sz="1200" b="1" i="1" dirty="0">
                <a:solidFill>
                  <a:schemeClr val="bg1"/>
                </a:solidFill>
              </a:rPr>
              <a:t>(</a:t>
            </a:r>
            <a:r>
              <a:rPr lang="fr-FR" altLang="fr-FR" sz="1200" b="1" i="1" dirty="0" err="1">
                <a:solidFill>
                  <a:schemeClr val="bg1"/>
                </a:solidFill>
              </a:rPr>
              <a:t>against</a:t>
            </a:r>
            <a:r>
              <a:rPr lang="fr-FR" altLang="fr-FR" sz="1200" b="1" i="1" dirty="0">
                <a:solidFill>
                  <a:schemeClr val="bg1"/>
                </a:solidFill>
              </a:rPr>
              <a:t> </a:t>
            </a:r>
            <a:r>
              <a:rPr lang="fr-FR" altLang="fr-FR" sz="1200" b="1" i="1" dirty="0" err="1">
                <a:solidFill>
                  <a:schemeClr val="bg1"/>
                </a:solidFill>
              </a:rPr>
              <a:t>targets</a:t>
            </a:r>
            <a:r>
              <a:rPr lang="fr-FR" altLang="fr-FR" sz="1200" b="1" i="1" dirty="0">
                <a:solidFill>
                  <a:schemeClr val="bg1"/>
                </a:solidFill>
              </a:rPr>
              <a:t>)</a:t>
            </a:r>
            <a:endParaRPr lang="fr-FR" altLang="fr-FR" sz="1600" b="1" dirty="0">
              <a:solidFill>
                <a:schemeClr val="bg1"/>
              </a:solidFill>
            </a:endParaRPr>
          </a:p>
        </p:txBody>
      </p:sp>
      <p:sp>
        <p:nvSpPr>
          <p:cNvPr id="51" name="Text Box 31"/>
          <p:cNvSpPr txBox="1">
            <a:spLocks noChangeAspect="1" noChangeArrowheads="1"/>
          </p:cNvSpPr>
          <p:nvPr/>
        </p:nvSpPr>
        <p:spPr bwMode="auto">
          <a:xfrm>
            <a:off x="7518468" y="3257545"/>
            <a:ext cx="1295400" cy="5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1600" b="1" dirty="0">
                <a:solidFill>
                  <a:schemeClr val="bg1"/>
                </a:solidFill>
              </a:rPr>
              <a:t>5. ACT</a:t>
            </a:r>
            <a:br>
              <a:rPr lang="fr-FR" altLang="fr-FR" sz="1600" b="1" dirty="0">
                <a:solidFill>
                  <a:schemeClr val="bg1"/>
                </a:solidFill>
              </a:rPr>
            </a:br>
            <a:r>
              <a:rPr lang="fr-FR" altLang="fr-FR" sz="1200" b="1" i="1" dirty="0">
                <a:solidFill>
                  <a:schemeClr val="bg1"/>
                </a:solidFill>
              </a:rPr>
              <a:t>(Correct)</a:t>
            </a:r>
            <a:endParaRPr lang="fr-FR" altLang="fr-FR" sz="1600" b="1" i="1" dirty="0">
              <a:solidFill>
                <a:schemeClr val="bg1"/>
              </a:solidFill>
            </a:endParaRPr>
          </a:p>
        </p:txBody>
      </p:sp>
      <p:sp>
        <p:nvSpPr>
          <p:cNvPr id="52" name="Text Box 34"/>
          <p:cNvSpPr txBox="1">
            <a:spLocks noChangeAspect="1" noChangeArrowheads="1"/>
          </p:cNvSpPr>
          <p:nvPr/>
        </p:nvSpPr>
        <p:spPr bwMode="auto">
          <a:xfrm>
            <a:off x="1379538" y="1716215"/>
            <a:ext cx="1871662" cy="3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55" name="Text Box 37"/>
          <p:cNvSpPr txBox="1">
            <a:spLocks noChangeAspect="1" noChangeArrowheads="1"/>
          </p:cNvSpPr>
          <p:nvPr/>
        </p:nvSpPr>
        <p:spPr bwMode="auto">
          <a:xfrm>
            <a:off x="2963862" y="1716215"/>
            <a:ext cx="1871662" cy="37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091" tIns="47546" rIns="95091" bIns="47546">
            <a:spAutoFit/>
          </a:bodyPr>
          <a:lstStyle/>
          <a:p>
            <a:pPr>
              <a:spcBef>
                <a:spcPct val="50000"/>
              </a:spcBef>
            </a:pPr>
            <a:endParaRPr lang="fr-FR" altLang="fr-FR"/>
          </a:p>
        </p:txBody>
      </p:sp>
      <p:sp>
        <p:nvSpPr>
          <p:cNvPr id="27" name="Content Placeholder 3"/>
          <p:cNvSpPr txBox="1">
            <a:spLocks/>
          </p:cNvSpPr>
          <p:nvPr/>
        </p:nvSpPr>
        <p:spPr>
          <a:xfrm>
            <a:off x="520683" y="517262"/>
            <a:ext cx="6123562" cy="900079"/>
          </a:xfrm>
          <a:prstGeom prst="rect">
            <a:avLst/>
          </a:prstGeom>
        </p:spPr>
        <p:txBody>
          <a:bodyPr vert="horz" lIns="95095" tIns="47547" rIns="95095" bIns="47547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rgbClr val="006DA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7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ISSCC </a:t>
            </a:r>
            <a:r>
              <a:rPr lang="en-US" altLang="en-US" sz="7200" dirty="0">
                <a:latin typeface="Verdana" pitchFamily="34" charset="0"/>
                <a:ea typeface="Verdana" pitchFamily="34" charset="0"/>
                <a:cs typeface="Verdana" pitchFamily="34" charset="0"/>
              </a:rPr>
              <a:t>Context</a:t>
            </a:r>
          </a:p>
          <a:p>
            <a:pPr marL="0" indent="0">
              <a:buNone/>
            </a:pPr>
            <a:r>
              <a:rPr lang="en-US" altLang="en-US" sz="5700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need to get feedbacks from practical implementation</a:t>
            </a:r>
            <a:endParaRPr lang="en-US" altLang="en-US" sz="5700" i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411638" y="3149241"/>
            <a:ext cx="1919997" cy="95296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Vision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1973108" y="2961905"/>
            <a:ext cx="2906922" cy="135494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71814" y="2551536"/>
            <a:ext cx="2262358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Political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Commitment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347716" y="2961905"/>
            <a:ext cx="4466152" cy="1434769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095" tIns="47547" rIns="95095" bIns="47547"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128182" y="2551536"/>
            <a:ext cx="2920295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err="1" smtClean="0">
                <a:solidFill>
                  <a:srgbClr val="C00000"/>
                </a:solidFill>
              </a:rPr>
              <a:t>Implementation</a:t>
            </a:r>
            <a:r>
              <a:rPr lang="fr-FR" b="1" dirty="0" smtClean="0">
                <a:solidFill>
                  <a:srgbClr val="C00000"/>
                </a:solidFill>
              </a:rPr>
              <a:t>/</a:t>
            </a:r>
            <a:r>
              <a:rPr lang="fr-FR" b="1" dirty="0" err="1" smtClean="0">
                <a:solidFill>
                  <a:srgbClr val="C00000"/>
                </a:solidFill>
              </a:rPr>
              <a:t>demo</a:t>
            </a:r>
            <a:r>
              <a:rPr lang="fr-FR" b="1" dirty="0" smtClean="0">
                <a:solidFill>
                  <a:srgbClr val="C00000"/>
                </a:solidFill>
              </a:rPr>
              <a:t>/pilot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41261" y="4697705"/>
            <a:ext cx="4337156" cy="373022"/>
          </a:xfrm>
          <a:prstGeom prst="rect">
            <a:avLst/>
          </a:prstGeom>
          <a:noFill/>
        </p:spPr>
        <p:txBody>
          <a:bodyPr wrap="none" lIns="95095" tIns="47547" rIns="95095" bIns="47547" rtlCol="0">
            <a:spAutoFit/>
          </a:bodyPr>
          <a:lstStyle/>
          <a:p>
            <a:r>
              <a:rPr lang="fr-FR" dirty="0" smtClean="0"/>
              <a:t>Management </a:t>
            </a:r>
            <a:r>
              <a:rPr lang="fr-FR" dirty="0" err="1" smtClean="0"/>
              <a:t>throughout</a:t>
            </a:r>
            <a:r>
              <a:rPr lang="fr-FR" dirty="0" smtClean="0"/>
              <a:t> the </a:t>
            </a:r>
            <a:r>
              <a:rPr lang="fr-FR" dirty="0" err="1" smtClean="0"/>
              <a:t>whole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051720" y="1577358"/>
            <a:ext cx="5182324" cy="373022"/>
          </a:xfrm>
          <a:prstGeom prst="rect">
            <a:avLst/>
          </a:prstGeom>
          <a:solidFill>
            <a:srgbClr val="92D050"/>
          </a:solidFill>
        </p:spPr>
        <p:txBody>
          <a:bodyPr wrap="none" lIns="95095" tIns="47547" rIns="95095" bIns="47547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International Smart Sustainable City CLUB (ISSCC)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24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3" grpId="0" animBg="1"/>
      <p:bldP spid="4" grpId="0" animBg="1"/>
      <p:bldP spid="5" grpId="0"/>
      <p:bldP spid="7" grpId="0" animBg="1"/>
      <p:bldP spid="8" grpId="0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20468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ISSCC 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</a:rPr>
              <a:t>CONTEXT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218" y="1043691"/>
            <a:ext cx="4859864" cy="272710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>
                <a:latin typeface="arial" charset="0"/>
                <a:ea typeface="微软雅黑" charset="-122"/>
              </a:rPr>
              <a:t>ISSCC is a non-profit organization jointly and voluntarily established by cities of various levels, researching institutes, enterprises and NGOs interested in smart sustainable city standardization.</a:t>
            </a:r>
          </a:p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 smtClean="0">
                <a:latin typeface="arial" charset="0"/>
                <a:ea typeface="微软雅黑" charset="-122"/>
              </a:rPr>
              <a:t>The ISSCC Statutes include the</a:t>
            </a:r>
            <a:r>
              <a:rPr lang="zh-CN" altLang="en-US" sz="1600" dirty="0" smtClean="0">
                <a:latin typeface="arial" charset="0"/>
                <a:ea typeface="微软雅黑" charset="-122"/>
              </a:rPr>
              <a:t> 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objectives, main tasks, organizational structure, access procedures </a:t>
            </a:r>
            <a:r>
              <a:rPr lang="en-US" altLang="zh-CN" sz="1600" dirty="0">
                <a:latin typeface="arial" charset="0"/>
                <a:ea typeface="微软雅黑" charset="-122"/>
              </a:rPr>
              <a:t>and 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operation mode. 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8" t="1125" r="1676" b="843"/>
          <a:stretch/>
        </p:blipFill>
        <p:spPr>
          <a:xfrm>
            <a:off x="6306985" y="1968499"/>
            <a:ext cx="2203847" cy="34607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6084946" y="1472075"/>
            <a:ext cx="2640912" cy="431792"/>
          </a:xfrm>
          <a:prstGeom prst="rect">
            <a:avLst/>
          </a:prstGeom>
        </p:spPr>
        <p:txBody>
          <a:bodyPr wrap="none" lIns="71323" tIns="35662" rIns="71323" bIns="35662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latin typeface="arial" charset="0"/>
                <a:ea typeface="微软雅黑 " charset="-122"/>
              </a:rPr>
              <a:t>Statutes for ISSCC (draft) </a:t>
            </a:r>
          </a:p>
        </p:txBody>
      </p:sp>
      <p:sp>
        <p:nvSpPr>
          <p:cNvPr id="8" name="1">
            <a:extLst>
              <a:ext uri="{FF2B5EF4-FFF2-40B4-BE49-F238E27FC236}">
                <a16:creationId xmlns="" xmlns:a16="http://schemas.microsoft.com/office/drawing/2014/main" id="{3A2933E2-B28A-4A50-B75B-0421EC8A4785}"/>
              </a:ext>
            </a:extLst>
          </p:cNvPr>
          <p:cNvSpPr/>
          <p:nvPr/>
        </p:nvSpPr>
        <p:spPr>
          <a:xfrm>
            <a:off x="320468" y="1165973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9" name="1">
            <a:extLst>
              <a:ext uri="{FF2B5EF4-FFF2-40B4-BE49-F238E27FC236}">
                <a16:creationId xmlns="" xmlns:a16="http://schemas.microsoft.com/office/drawing/2014/main" id="{278CABC3-1605-46D9-8C79-9DF9B089E236}"/>
              </a:ext>
            </a:extLst>
          </p:cNvPr>
          <p:cNvSpPr/>
          <p:nvPr/>
        </p:nvSpPr>
        <p:spPr>
          <a:xfrm>
            <a:off x="320468" y="2773707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0" name="1">
            <a:extLst>
              <a:ext uri="{FF2B5EF4-FFF2-40B4-BE49-F238E27FC236}">
                <a16:creationId xmlns="" xmlns:a16="http://schemas.microsoft.com/office/drawing/2014/main" id="{45ED0605-B7DA-4B98-A8F5-DB2F9072CE1A}"/>
              </a:ext>
            </a:extLst>
          </p:cNvPr>
          <p:cNvSpPr/>
          <p:nvPr/>
        </p:nvSpPr>
        <p:spPr>
          <a:xfrm flipH="1">
            <a:off x="5676763" y="562598"/>
            <a:ext cx="266699" cy="51524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45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65"/>
          <p:cNvSpPr/>
          <p:nvPr/>
        </p:nvSpPr>
        <p:spPr bwMode="auto">
          <a:xfrm>
            <a:off x="568415" y="4920948"/>
            <a:ext cx="532635" cy="546119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itchFamily="34" charset="0"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59" y="2563049"/>
            <a:ext cx="7703479" cy="2957470"/>
          </a:xfrm>
          <a:prstGeom prst="rect">
            <a:avLst/>
          </a:prstGeom>
          <a:solidFill>
            <a:srgbClr val="E66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8266" y="1140816"/>
            <a:ext cx="8138773" cy="1401615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just">
              <a:lnSpc>
                <a:spcPct val="120000"/>
              </a:lnSpc>
              <a:spcBef>
                <a:spcPts val="936"/>
              </a:spcBef>
            </a:pPr>
            <a:r>
              <a:rPr lang="en-US" altLang="zh-CN" dirty="0"/>
              <a:t>ISSCC will promote the principle of “applying standards, sharing policies, exchanging results, and communication between enterprises” among its members, through the application of ISO37101 and other ISO/TC268 deliverables, to achieve the following objectives</a:t>
            </a:r>
            <a:r>
              <a:rPr lang="en-US" altLang="zh-CN" dirty="0" smtClean="0"/>
              <a:t>:</a:t>
            </a:r>
            <a:endParaRPr lang="en-US" altLang="zh-CN" dirty="0">
              <a:latin typeface="arial" charset="0"/>
              <a:ea typeface="微软雅黑" charset="-122"/>
            </a:endParaRPr>
          </a:p>
        </p:txBody>
      </p:sp>
      <p:sp>
        <p:nvSpPr>
          <p:cNvPr id="6" name="PA-文本框 5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68415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ISSCC </a:t>
            </a:r>
            <a:r>
              <a:rPr lang="en-US" altLang="zh-CN" dirty="0" smtClean="0"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  <a:r>
              <a:rPr lang="zh-CN" altLang="en-US" dirty="0" smtClean="0">
                <a:latin typeface="Verdana" panose="020B0604030504040204" pitchFamily="34" charset="0"/>
              </a:rPr>
              <a:t> </a:t>
            </a:r>
            <a:endParaRPr lang="zh-CN" altLang="en-US" dirty="0">
              <a:latin typeface="Verdana" panose="020B0604030504040204" pitchFamily="34" charset="0"/>
            </a:endParaRPr>
          </a:p>
        </p:txBody>
      </p:sp>
      <p:sp>
        <p:nvSpPr>
          <p:cNvPr id="7" name="Oval 67"/>
          <p:cNvSpPr/>
          <p:nvPr/>
        </p:nvSpPr>
        <p:spPr>
          <a:xfrm>
            <a:off x="588401" y="2652929"/>
            <a:ext cx="512649" cy="568518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itchFamily="34" charset="0"/>
              <a:buNone/>
              <a:defRPr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Oval 65"/>
          <p:cNvSpPr/>
          <p:nvPr/>
        </p:nvSpPr>
        <p:spPr bwMode="auto">
          <a:xfrm>
            <a:off x="580832" y="3794885"/>
            <a:ext cx="520218" cy="552626"/>
          </a:xfrm>
          <a:prstGeom prst="ellipse">
            <a:avLst/>
          </a:prstGeom>
          <a:solidFill>
            <a:srgbClr val="E66658"/>
          </a:solidFill>
          <a:ln w="444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lnSpc>
                <a:spcPct val="130000"/>
              </a:lnSpc>
              <a:buFont typeface="Arial" pitchFamily="34" charset="0"/>
            </a:pPr>
            <a:r>
              <a:rPr lang="en-US" altLang="zh-CN" sz="19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GB" sz="1900" noProof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8CE3663-97EA-4BDA-8019-42D5F1211868}"/>
              </a:ext>
            </a:extLst>
          </p:cNvPr>
          <p:cNvSpPr/>
          <p:nvPr/>
        </p:nvSpPr>
        <p:spPr>
          <a:xfrm>
            <a:off x="651442" y="2632377"/>
            <a:ext cx="8138773" cy="2965120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61600" lvl="0">
              <a:lnSpc>
                <a:spcPct val="15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Organize a Global City Network piloting ISO/TC268 standards, build an exchanging platform for cities on sustainable development, and improve sustainability and efficiency of governance for member cities. </a:t>
            </a:r>
            <a:endParaRPr lang="zh-CN" altLang="zh-CN" sz="1400" dirty="0">
              <a:solidFill>
                <a:schemeClr val="bg1"/>
              </a:solidFill>
              <a:latin typeface="arial" charset="0"/>
              <a:ea typeface="微软雅黑" charset="-122"/>
            </a:endParaRPr>
          </a:p>
          <a:p>
            <a:pPr marL="561600" lvl="0">
              <a:lnSpc>
                <a:spcPct val="15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Actively participate ISSCC events in conjunction with ISO/TC 268 meetings, collect feedbacks and suggestions on urban sustainable development, and offer recommendations for ISO TC 268 standards.</a:t>
            </a:r>
            <a:endParaRPr lang="zh-CN" altLang="zh-CN" sz="1400" dirty="0">
              <a:solidFill>
                <a:schemeClr val="bg1"/>
              </a:solidFill>
              <a:latin typeface="arial" charset="0"/>
              <a:ea typeface="微软雅黑" charset="-122"/>
            </a:endParaRPr>
          </a:p>
          <a:p>
            <a:pPr marL="561600" lvl="0">
              <a:lnSpc>
                <a:spcPct val="150000"/>
              </a:lnSpc>
              <a:spcBef>
                <a:spcPts val="12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arial" charset="0"/>
                <a:ea typeface="微软雅黑" charset="-122"/>
              </a:rPr>
              <a:t>Promote international cooperation among member cities, through standard implementation, exchanging and communication.  Also contribute to economic collaborations between cities</a:t>
            </a:r>
            <a:r>
              <a:rPr lang="en-US" altLang="zh-CN" sz="1400" dirty="0" smtClean="0">
                <a:solidFill>
                  <a:schemeClr val="bg1"/>
                </a:solidFill>
                <a:latin typeface="arial" charset="0"/>
                <a:ea typeface="微软雅黑" charset="-122"/>
              </a:rPr>
              <a:t>.</a:t>
            </a:r>
            <a:endParaRPr lang="zh-CN" altLang="zh-CN" sz="1400" dirty="0">
              <a:solidFill>
                <a:schemeClr val="bg1"/>
              </a:solidFill>
              <a:latin typeface="arial" charset="0"/>
              <a:ea typeface="微软雅黑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962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2081A79B-9BA5-4F5F-A2AD-890FA48262EA}"/>
              </a:ext>
            </a:extLst>
          </p:cNvPr>
          <p:cNvSpPr/>
          <p:nvPr/>
        </p:nvSpPr>
        <p:spPr>
          <a:xfrm>
            <a:off x="486234" y="646707"/>
            <a:ext cx="4290004" cy="1134363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6"/>
              </a:spcBef>
            </a:pPr>
            <a:r>
              <a:rPr lang="en-US" altLang="zh-CN" sz="1600" dirty="0">
                <a:latin typeface="arial" charset="0"/>
                <a:ea typeface="微软雅黑" charset="-122"/>
              </a:rPr>
              <a:t>ISSCC will actively involve worldwide cities of various levels and national representatives, with the main tasks as below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:</a:t>
            </a:r>
            <a:endParaRPr lang="en-US" altLang="zh-CN" sz="1600" dirty="0">
              <a:latin typeface="arial" charset="0"/>
              <a:ea typeface="微软雅黑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4495800" y="1"/>
            <a:ext cx="4648200" cy="5714999"/>
          </a:xfrm>
          <a:custGeom>
            <a:avLst/>
            <a:gdLst>
              <a:gd name="connsiteX0" fmla="*/ 0 w 7294208"/>
              <a:gd name="connsiteY0" fmla="*/ 0 h 6857999"/>
              <a:gd name="connsiteX1" fmla="*/ 7294208 w 7294208"/>
              <a:gd name="connsiteY1" fmla="*/ 0 h 6857999"/>
              <a:gd name="connsiteX2" fmla="*/ 7256218 w 7294208"/>
              <a:gd name="connsiteY2" fmla="*/ 150003 h 6857999"/>
              <a:gd name="connsiteX3" fmla="*/ 6762078 w 7294208"/>
              <a:gd name="connsiteY3" fmla="*/ 1720860 h 6857999"/>
              <a:gd name="connsiteX4" fmla="*/ 5096263 w 7294208"/>
              <a:gd name="connsiteY4" fmla="*/ 2261164 h 6857999"/>
              <a:gd name="connsiteX5" fmla="*/ 4227676 w 7294208"/>
              <a:gd name="connsiteY5" fmla="*/ 4815231 h 6857999"/>
              <a:gd name="connsiteX6" fmla="*/ 2726410 w 7294208"/>
              <a:gd name="connsiteY6" fmla="*/ 5309727 h 6857999"/>
              <a:gd name="connsiteX7" fmla="*/ 1968479 w 7294208"/>
              <a:gd name="connsiteY7" fmla="*/ 6751170 h 6857999"/>
              <a:gd name="connsiteX8" fmla="*/ 1902299 w 7294208"/>
              <a:gd name="connsiteY8" fmla="*/ 6857999 h 6857999"/>
              <a:gd name="connsiteX9" fmla="*/ 0 w 7294208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94208" h="6857999">
                <a:moveTo>
                  <a:pt x="0" y="0"/>
                </a:moveTo>
                <a:lnTo>
                  <a:pt x="7294208" y="0"/>
                </a:lnTo>
                <a:lnTo>
                  <a:pt x="7256218" y="150003"/>
                </a:lnTo>
                <a:cubicBezTo>
                  <a:pt x="7138906" y="708262"/>
                  <a:pt x="7140099" y="1353120"/>
                  <a:pt x="6762078" y="1720860"/>
                </a:cubicBezTo>
                <a:cubicBezTo>
                  <a:pt x="6330055" y="2141135"/>
                  <a:pt x="5497512" y="1790250"/>
                  <a:pt x="5096263" y="2261164"/>
                </a:cubicBezTo>
                <a:cubicBezTo>
                  <a:pt x="4637693" y="2799351"/>
                  <a:pt x="4622652" y="4307137"/>
                  <a:pt x="4227676" y="4815231"/>
                </a:cubicBezTo>
                <a:cubicBezTo>
                  <a:pt x="3832701" y="5323325"/>
                  <a:pt x="3152371" y="4929050"/>
                  <a:pt x="2726410" y="5309727"/>
                </a:cubicBezTo>
                <a:cubicBezTo>
                  <a:pt x="2406940" y="5595236"/>
                  <a:pt x="2229121" y="6296394"/>
                  <a:pt x="1968479" y="6751170"/>
                </a:cubicBezTo>
                <a:lnTo>
                  <a:pt x="1902299" y="6857999"/>
                </a:lnTo>
                <a:lnTo>
                  <a:pt x="0" y="68579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1323" tIns="35662" rIns="71323" bIns="35662" rtlCol="0" anchor="ctr">
            <a:noAutofit/>
          </a:bodyPr>
          <a:lstStyle/>
          <a:p>
            <a:pPr algn="ctr" defTabSz="713232">
              <a:lnSpc>
                <a:spcPct val="150000"/>
              </a:lnSpc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8" t="3972" r="28792" b="4470"/>
          <a:stretch/>
        </p:blipFill>
        <p:spPr>
          <a:xfrm>
            <a:off x="4855029" y="2"/>
            <a:ext cx="4288972" cy="5714999"/>
          </a:xfrm>
          <a:custGeom>
            <a:avLst/>
            <a:gdLst>
              <a:gd name="connsiteX0" fmla="*/ 0 w 5718629"/>
              <a:gd name="connsiteY0" fmla="*/ 0 h 6857999"/>
              <a:gd name="connsiteX1" fmla="*/ 5718629 w 5718629"/>
              <a:gd name="connsiteY1" fmla="*/ 0 h 6857999"/>
              <a:gd name="connsiteX2" fmla="*/ 5718629 w 5718629"/>
              <a:gd name="connsiteY2" fmla="*/ 6857999 h 6857999"/>
              <a:gd name="connsiteX3" fmla="*/ 4227234 w 5718629"/>
              <a:gd name="connsiteY3" fmla="*/ 6857999 h 6857999"/>
              <a:gd name="connsiteX4" fmla="*/ 4175350 w 5718629"/>
              <a:gd name="connsiteY4" fmla="*/ 6751170 h 6857999"/>
              <a:gd name="connsiteX5" fmla="*/ 3581135 w 5718629"/>
              <a:gd name="connsiteY5" fmla="*/ 5309727 h 6857999"/>
              <a:gd name="connsiteX6" fmla="*/ 2404149 w 5718629"/>
              <a:gd name="connsiteY6" fmla="*/ 4815231 h 6857999"/>
              <a:gd name="connsiteX7" fmla="*/ 1723180 w 5718629"/>
              <a:gd name="connsiteY7" fmla="*/ 2261164 h 6857999"/>
              <a:gd name="connsiteX8" fmla="*/ 417188 w 5718629"/>
              <a:gd name="connsiteY8" fmla="*/ 1720860 h 6857999"/>
              <a:gd name="connsiteX9" fmla="*/ 29784 w 5718629"/>
              <a:gd name="connsiteY9" fmla="*/ 15000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8629" h="6857999">
                <a:moveTo>
                  <a:pt x="0" y="0"/>
                </a:moveTo>
                <a:lnTo>
                  <a:pt x="5718629" y="0"/>
                </a:lnTo>
                <a:lnTo>
                  <a:pt x="5718629" y="6857999"/>
                </a:lnTo>
                <a:lnTo>
                  <a:pt x="4227234" y="6857999"/>
                </a:lnTo>
                <a:lnTo>
                  <a:pt x="4175350" y="6751170"/>
                </a:lnTo>
                <a:cubicBezTo>
                  <a:pt x="3971007" y="6296394"/>
                  <a:pt x="3831598" y="5595236"/>
                  <a:pt x="3581135" y="5309727"/>
                </a:cubicBezTo>
                <a:cubicBezTo>
                  <a:pt x="3247183" y="4929050"/>
                  <a:pt x="2713807" y="5323325"/>
                  <a:pt x="2404149" y="4815231"/>
                </a:cubicBezTo>
                <a:cubicBezTo>
                  <a:pt x="2094489" y="4307137"/>
                  <a:pt x="2082697" y="2799351"/>
                  <a:pt x="1723180" y="2261164"/>
                </a:cubicBezTo>
                <a:cubicBezTo>
                  <a:pt x="1408603" y="1790250"/>
                  <a:pt x="755892" y="2141135"/>
                  <a:pt x="417188" y="1720860"/>
                </a:cubicBezTo>
                <a:cubicBezTo>
                  <a:pt x="120821" y="1353120"/>
                  <a:pt x="121756" y="708262"/>
                  <a:pt x="29784" y="150003"/>
                </a:cubicBezTo>
                <a:close/>
              </a:path>
            </a:pathLst>
          </a:custGeom>
        </p:spPr>
      </p:pic>
      <p:sp>
        <p:nvSpPr>
          <p:cNvPr id="29" name="PA-文本框 43">
            <a:extLst>
              <a:ext uri="{FF2B5EF4-FFF2-40B4-BE49-F238E27FC236}">
                <a16:creationId xmlns:a16="http://schemas.microsoft.com/office/drawing/2014/main" xmlns="" id="{499F9779-1529-4F7F-837E-9F396ED88C63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42732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zh-CN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defRPr>
            </a:lvl1pPr>
          </a:lstStyle>
          <a:p>
            <a:r>
              <a:rPr lang="en-US" altLang="zh-CN" dirty="0"/>
              <a:t>ISSCC Main tasks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9E7609D6-0F20-412C-8FEB-4DF4A0420AF0}"/>
              </a:ext>
            </a:extLst>
          </p:cNvPr>
          <p:cNvSpPr/>
          <p:nvPr/>
        </p:nvSpPr>
        <p:spPr>
          <a:xfrm>
            <a:off x="784718" y="1764603"/>
            <a:ext cx="5461144" cy="3765339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600" dirty="0" smtClean="0">
                <a:latin typeface="arial" charset="0"/>
                <a:ea typeface="微软雅黑" charset="-122"/>
              </a:rPr>
              <a:t>Hosting </a:t>
            </a:r>
            <a:r>
              <a:rPr lang="en-US" altLang="zh-CN" sz="1600" dirty="0">
                <a:latin typeface="arial" charset="0"/>
                <a:ea typeface="微软雅黑" charset="-122"/>
              </a:rPr>
              <a:t>congress and seminars, establishing liaisons among mayors;</a:t>
            </a:r>
            <a:endParaRPr lang="zh-CN" altLang="zh-CN" sz="1600" dirty="0">
              <a:latin typeface="arial" charset="0"/>
              <a:ea typeface="微软雅黑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latin typeface="arial" charset="0"/>
                <a:ea typeface="微软雅黑" charset="-122"/>
              </a:rPr>
              <a:t>Constructing a communication 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platform;</a:t>
            </a:r>
            <a:endParaRPr lang="zh-CN" altLang="zh-CN" sz="1600" dirty="0">
              <a:latin typeface="arial" charset="0"/>
              <a:ea typeface="微软雅黑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latin typeface="arial" charset="0"/>
                <a:ea typeface="微软雅黑" charset="-122"/>
              </a:rPr>
              <a:t>Helping members to become international smart sustainable pilots of ISO 37101 and then ISO 371XX series;</a:t>
            </a:r>
            <a:endParaRPr lang="zh-CN" altLang="zh-CN" sz="1600" dirty="0">
              <a:latin typeface="arial" charset="0"/>
              <a:ea typeface="微软雅黑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latin typeface="arial" charset="0"/>
                <a:ea typeface="微软雅黑" charset="-122"/>
              </a:rPr>
              <a:t>Support cities for auto-evaluation of </a:t>
            </a:r>
            <a:r>
              <a:rPr lang="en-US" altLang="zh-CN" sz="1600" dirty="0" smtClean="0">
                <a:latin typeface="arial" charset="0"/>
                <a:ea typeface="微软雅黑" charset="-122"/>
              </a:rPr>
              <a:t>progresses</a:t>
            </a:r>
            <a:r>
              <a:rPr lang="en-US" altLang="zh-CN" sz="1600" dirty="0">
                <a:latin typeface="arial" charset="0"/>
                <a:ea typeface="微软雅黑" charset="-122"/>
              </a:rPr>
              <a:t>;</a:t>
            </a:r>
            <a:endParaRPr lang="zh-CN" altLang="zh-CN" sz="1600" dirty="0">
              <a:latin typeface="arial" charset="0"/>
              <a:ea typeface="微软雅黑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arial" charset="0"/>
                <a:ea typeface="微软雅黑" charset="-122"/>
              </a:rPr>
              <a:t>During the implementation of ISO/TC268 standards (especially ISO37101), provide support and guidance through different stages:</a:t>
            </a:r>
            <a:endParaRPr lang="zh-CN" altLang="en-US" sz="1600" dirty="0">
              <a:latin typeface="arial" charset="0"/>
              <a:ea typeface="微软雅黑" charset="-122"/>
            </a:endParaRPr>
          </a:p>
        </p:txBody>
      </p:sp>
      <p:sp>
        <p:nvSpPr>
          <p:cNvPr id="10" name="1">
            <a:extLst>
              <a:ext uri="{FF2B5EF4-FFF2-40B4-BE49-F238E27FC236}">
                <a16:creationId xmlns:a16="http://schemas.microsoft.com/office/drawing/2014/main" xmlns="" id="{8A9EAE5F-4A67-4003-8F8F-2F7A6F10E283}"/>
              </a:ext>
            </a:extLst>
          </p:cNvPr>
          <p:cNvSpPr/>
          <p:nvPr/>
        </p:nvSpPr>
        <p:spPr>
          <a:xfrm>
            <a:off x="587446" y="1936026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300105FA-C5D1-470F-ADAF-DDFB7569AF87}"/>
              </a:ext>
            </a:extLst>
          </p:cNvPr>
          <p:cNvSpPr/>
          <p:nvPr/>
        </p:nvSpPr>
        <p:spPr>
          <a:xfrm>
            <a:off x="587446" y="2664185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xmlns="" id="{021B09F2-E29E-4B69-ACDE-191271C05A3C}"/>
              </a:ext>
            </a:extLst>
          </p:cNvPr>
          <p:cNvSpPr/>
          <p:nvPr/>
        </p:nvSpPr>
        <p:spPr>
          <a:xfrm>
            <a:off x="587446" y="3047810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0CAB4C21-F58E-445F-9023-88AB87FB29FA}"/>
              </a:ext>
            </a:extLst>
          </p:cNvPr>
          <p:cNvSpPr/>
          <p:nvPr/>
        </p:nvSpPr>
        <p:spPr>
          <a:xfrm>
            <a:off x="587446" y="4122192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xmlns="" id="{0CAB4C21-F58E-445F-9023-88AB87FB29FA}"/>
              </a:ext>
            </a:extLst>
          </p:cNvPr>
          <p:cNvSpPr/>
          <p:nvPr/>
        </p:nvSpPr>
        <p:spPr>
          <a:xfrm>
            <a:off x="587446" y="4483857"/>
            <a:ext cx="155426" cy="1726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2677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-文本框 43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95921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dirty="0"/>
              <a:t>ISSCC Organizational </a:t>
            </a:r>
            <a:r>
              <a:rPr lang="en-US" altLang="zh-CN" dirty="0" smtClean="0"/>
              <a:t>chart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0" y="928166"/>
            <a:ext cx="8879722" cy="4780415"/>
            <a:chOff x="0" y="921342"/>
            <a:chExt cx="8879722" cy="4780415"/>
          </a:xfrm>
        </p:grpSpPr>
        <p:sp>
          <p:nvSpPr>
            <p:cNvPr id="38" name="矩形 37"/>
            <p:cNvSpPr/>
            <p:nvPr/>
          </p:nvSpPr>
          <p:spPr bwMode="auto">
            <a:xfrm>
              <a:off x="4501674" y="3400034"/>
              <a:ext cx="1209942" cy="60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Secretariat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2323980" y="2081213"/>
              <a:ext cx="1233351" cy="83901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echnical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Decision-Making committee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4038980" y="1920782"/>
              <a:ext cx="2135330" cy="114291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Congress </a:t>
              </a:r>
              <a:r>
                <a:rPr lang="en-CA" altLang="zh-CN" sz="1400" dirty="0">
                  <a:solidFill>
                    <a:schemeClr val="bg1"/>
                  </a:solidFill>
                </a:rPr>
                <a:t>of ISSCC</a:t>
              </a:r>
              <a:endParaRPr lang="en-CA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endParaRPr lang="en-CA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Council </a:t>
              </a:r>
              <a:r>
                <a:rPr lang="en-US" altLang="zh-CN" sz="1400" dirty="0">
                  <a:solidFill>
                    <a:schemeClr val="bg1"/>
                  </a:solidFill>
                </a:rPr>
                <a:t>of 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ISSCC</a:t>
              </a:r>
              <a:endParaRPr lang="en-US" altLang="zh-CN" sz="1400" dirty="0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1124959" y="4472527"/>
              <a:ext cx="1664653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NSB </a:t>
              </a:r>
              <a:r>
                <a:rPr lang="en-US" altLang="zh-CN" sz="1400" dirty="0">
                  <a:solidFill>
                    <a:schemeClr val="bg1"/>
                  </a:solidFill>
                </a:rPr>
                <a:t>of member cities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 flipH="1" flipV="1">
              <a:off x="3675308" y="3838345"/>
              <a:ext cx="2" cy="270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" name="矩形 16"/>
            <p:cNvSpPr/>
            <p:nvPr/>
          </p:nvSpPr>
          <p:spPr bwMode="auto">
            <a:xfrm>
              <a:off x="6275022" y="3871528"/>
              <a:ext cx="2089081" cy="60629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Think </a:t>
              </a:r>
              <a:r>
                <a:rPr lang="en-CA" altLang="zh-CN" sz="1400" dirty="0">
                  <a:solidFill>
                    <a:schemeClr val="bg1"/>
                  </a:solidFill>
                </a:rPr>
                <a:t>Tank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871007" y="3305751"/>
              <a:ext cx="2008715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sz="1000" dirty="0" smtClean="0">
                  <a:solidFill>
                    <a:srgbClr val="000000"/>
                  </a:solidFill>
                </a:rPr>
                <a:t>(</a:t>
              </a:r>
              <a:r>
                <a:rPr lang="en-US" altLang="zh-CN" sz="1000" dirty="0" err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Organised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by Secretariat of ISO/TC268</a:t>
              </a:r>
              <a:r>
                <a:rPr lang="en-US" sz="1000" dirty="0">
                  <a:solidFill>
                    <a:srgbClr val="000000"/>
                  </a:solidFill>
                </a:rPr>
                <a:t>)</a:t>
              </a:r>
              <a:endParaRPr lang="zh-CN" alt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2084394"/>
              <a:ext cx="2323979" cy="995350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President 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ISO/TC268; </a:t>
              </a: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SAC; </a:t>
              </a: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AFNOR;</a:t>
              </a:r>
            </a:p>
            <a:p>
              <a:pPr algn="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of add. NSB;</a:t>
              </a:r>
              <a:endParaRPr 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Rep.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Permanent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Chair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City;</a:t>
              </a:r>
              <a:endParaRPr 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of council</a:t>
              </a:r>
              <a:endParaRPr lang="zh-CN" alt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2323980" y="921342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Chairperson</a:t>
              </a:r>
              <a:br>
                <a:rPr lang="en-CA" altLang="zh-CN" sz="1400" dirty="0" smtClean="0">
                  <a:solidFill>
                    <a:schemeClr val="bg1"/>
                  </a:solidFill>
                </a:rPr>
              </a:br>
              <a:r>
                <a:rPr lang="en-CA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CA" altLang="zh-CN" sz="1400" dirty="0">
                  <a:solidFill>
                    <a:schemeClr val="bg1"/>
                  </a:solidFill>
                </a:rPr>
                <a:t>of ISSCC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36" name="Straight Connector 15"/>
            <p:cNvCxnSpPr>
              <a:stCxn id="33" idx="2"/>
              <a:endCxn id="6" idx="0"/>
            </p:cNvCxnSpPr>
            <p:nvPr/>
          </p:nvCxnSpPr>
          <p:spPr bwMode="auto">
            <a:xfrm>
              <a:off x="2940656" y="1591182"/>
              <a:ext cx="0" cy="490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7" name="TextBox 66"/>
            <p:cNvSpPr txBox="1"/>
            <p:nvPr/>
          </p:nvSpPr>
          <p:spPr>
            <a:xfrm>
              <a:off x="4379692" y="5475848"/>
              <a:ext cx="2135895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Support and Quality Control</a:t>
              </a:r>
              <a:endParaRPr lang="zh-CN" alt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8" name="直接箭头连接符 77"/>
            <p:cNvCxnSpPr>
              <a:stCxn id="6" idx="3"/>
              <a:endCxn id="9" idx="1"/>
            </p:cNvCxnSpPr>
            <p:nvPr/>
          </p:nvCxnSpPr>
          <p:spPr bwMode="auto">
            <a:xfrm flipV="1">
              <a:off x="3557331" y="2492238"/>
              <a:ext cx="481648" cy="84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sp>
          <p:nvSpPr>
            <p:cNvPr id="79" name="TextBox 78"/>
            <p:cNvSpPr txBox="1"/>
            <p:nvPr/>
          </p:nvSpPr>
          <p:spPr>
            <a:xfrm>
              <a:off x="3452885" y="2319587"/>
              <a:ext cx="713518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</a:rPr>
                <a:t>Guide</a:t>
              </a:r>
              <a:endParaRPr lang="en-US" altLang="zh-CN" sz="1000" dirty="0">
                <a:solidFill>
                  <a:srgbClr val="000000"/>
                </a:solidFill>
              </a:endParaRPr>
            </a:p>
            <a:p>
              <a:pPr algn="ctr"/>
              <a:endParaRPr lang="en-CA" altLang="zh-CN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 bwMode="auto">
            <a:xfrm>
              <a:off x="3926200" y="4472527"/>
              <a:ext cx="1053571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P </a:t>
              </a:r>
              <a:r>
                <a:rPr lang="en-US" altLang="zh-CN" sz="1400" dirty="0">
                  <a:solidFill>
                    <a:schemeClr val="bg1"/>
                  </a:solidFill>
                </a:rPr>
                <a:t>M</a:t>
              </a:r>
              <a:r>
                <a:rPr lang="en-CA" altLang="zh-CN" sz="1400" dirty="0">
                  <a:solidFill>
                    <a:schemeClr val="bg1"/>
                  </a:solidFill>
                </a:rPr>
                <a:t>ember cities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35" name="直接箭头连接符 34"/>
            <p:cNvCxnSpPr>
              <a:stCxn id="30" idx="1"/>
              <a:endCxn id="22" idx="3"/>
            </p:cNvCxnSpPr>
            <p:nvPr/>
          </p:nvCxnSpPr>
          <p:spPr bwMode="auto">
            <a:xfrm flipH="1">
              <a:off x="2789612" y="4866756"/>
              <a:ext cx="11365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sp>
          <p:nvSpPr>
            <p:cNvPr id="50" name="TextBox 49"/>
            <p:cNvSpPr txBox="1"/>
            <p:nvPr/>
          </p:nvSpPr>
          <p:spPr>
            <a:xfrm>
              <a:off x="2916324" y="4542367"/>
              <a:ext cx="845378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Guide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&amp; Support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82547" y="3455730"/>
              <a:ext cx="953021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Supervise</a:t>
              </a:r>
              <a:endParaRPr lang="en-US" altLang="zh-CN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1" name="肘形连接符 60"/>
            <p:cNvCxnSpPr>
              <a:endCxn id="22" idx="0"/>
            </p:cNvCxnSpPr>
            <p:nvPr/>
          </p:nvCxnSpPr>
          <p:spPr bwMode="auto">
            <a:xfrm rot="10800000" flipV="1">
              <a:off x="1957287" y="4000034"/>
              <a:ext cx="2544388" cy="472493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86" name="Straight Connector 15"/>
            <p:cNvCxnSpPr>
              <a:stCxn id="9" idx="2"/>
              <a:endCxn id="38" idx="0"/>
            </p:cNvCxnSpPr>
            <p:nvPr/>
          </p:nvCxnSpPr>
          <p:spPr bwMode="auto">
            <a:xfrm>
              <a:off x="5106644" y="3063696"/>
              <a:ext cx="0" cy="3363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0" name="矩形 89"/>
            <p:cNvSpPr/>
            <p:nvPr/>
          </p:nvSpPr>
          <p:spPr bwMode="auto">
            <a:xfrm>
              <a:off x="6275021" y="4477819"/>
              <a:ext cx="1018459" cy="78316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Expert </a:t>
              </a:r>
              <a:r>
                <a:rPr lang="en-US" altLang="zh-CN" sz="1400" dirty="0">
                  <a:solidFill>
                    <a:schemeClr val="bg1"/>
                  </a:solidFill>
                </a:rPr>
                <a:t>Committee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 bwMode="auto">
            <a:xfrm>
              <a:off x="7293163" y="4477819"/>
              <a:ext cx="1075740" cy="78316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4040" tIns="28080" rIns="14040" bIns="28080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Advisory </a:t>
              </a:r>
              <a:r>
                <a:rPr lang="en-US" altLang="zh-CN" sz="1400" dirty="0">
                  <a:solidFill>
                    <a:schemeClr val="bg1"/>
                  </a:solidFill>
                </a:rPr>
                <a:t>Institutes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5058189" y="4472527"/>
              <a:ext cx="1052555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S </a:t>
              </a:r>
              <a:r>
                <a:rPr lang="en-US" altLang="zh-CN" sz="1400" dirty="0">
                  <a:solidFill>
                    <a:schemeClr val="bg1"/>
                  </a:solidFill>
                </a:rPr>
                <a:t>M</a:t>
              </a:r>
              <a:r>
                <a:rPr lang="en-CA" altLang="zh-CN" sz="1400" dirty="0">
                  <a:solidFill>
                    <a:schemeClr val="bg1"/>
                  </a:solidFill>
                </a:rPr>
                <a:t>ember</a:t>
              </a:r>
              <a:r>
                <a:rPr lang="en-US" altLang="zh-CN" sz="1400" dirty="0">
                  <a:solidFill>
                    <a:schemeClr val="bg1"/>
                  </a:solidFill>
                </a:rPr>
                <a:t>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右大括号 39"/>
            <p:cNvSpPr/>
            <p:nvPr/>
          </p:nvSpPr>
          <p:spPr bwMode="auto">
            <a:xfrm rot="16200000">
              <a:off x="4939286" y="3363683"/>
              <a:ext cx="150000" cy="178167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t" anchorCtr="0" compatLnSpc="1"/>
            <a:lstStyle/>
            <a:p>
              <a:pPr algn="just" eaLnBrk="0" hangingPunct="0"/>
              <a:endParaRPr lang="zh-CN" altLang="en-US" b="1">
                <a:solidFill>
                  <a:srgbClr val="000000"/>
                </a:solidFill>
              </a:endParaRPr>
            </a:p>
          </p:txBody>
        </p:sp>
        <p:cxnSp>
          <p:nvCxnSpPr>
            <p:cNvPr id="43" name="肘形连接符 42"/>
            <p:cNvCxnSpPr>
              <a:endCxn id="30" idx="2"/>
            </p:cNvCxnSpPr>
            <p:nvPr/>
          </p:nvCxnSpPr>
          <p:spPr bwMode="auto">
            <a:xfrm rot="10800000">
              <a:off x="4452986" y="5260985"/>
              <a:ext cx="3378048" cy="21742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47" name="直接连接符 46"/>
            <p:cNvCxnSpPr>
              <a:endCxn id="91" idx="2"/>
            </p:cNvCxnSpPr>
            <p:nvPr/>
          </p:nvCxnSpPr>
          <p:spPr bwMode="auto">
            <a:xfrm flipV="1">
              <a:off x="7831032" y="5260988"/>
              <a:ext cx="1" cy="2174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直接连接符 15"/>
            <p:cNvCxnSpPr/>
            <p:nvPr/>
          </p:nvCxnSpPr>
          <p:spPr bwMode="auto">
            <a:xfrm flipV="1">
              <a:off x="4038980" y="2476159"/>
              <a:ext cx="2135330" cy="84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" name="矩形 41"/>
            <p:cNvSpPr/>
            <p:nvPr/>
          </p:nvSpPr>
          <p:spPr bwMode="auto">
            <a:xfrm>
              <a:off x="4053340" y="921342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Executive Chair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person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525334" y="925975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Duty </a:t>
              </a:r>
              <a:r>
                <a:rPr lang="en-US" altLang="zh-CN" sz="1400" dirty="0">
                  <a:solidFill>
                    <a:schemeClr val="bg1"/>
                  </a:solidFill>
                </a:rPr>
                <a:t>Chair City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905074" y="925975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Permanent </a:t>
              </a:r>
              <a:endParaRPr lang="en-CA" altLang="zh-CN" sz="1400" dirty="0">
                <a:solidFill>
                  <a:schemeClr val="bg1"/>
                </a:solidFill>
              </a:endParaRPr>
            </a:p>
            <a:p>
              <a:pPr algn="ctr" eaLnBrk="0" hangingPunct="0"/>
              <a:r>
                <a:rPr lang="en-CA" altLang="zh-CN" sz="1400" dirty="0">
                  <a:solidFill>
                    <a:schemeClr val="bg1"/>
                  </a:solidFill>
                </a:rPr>
                <a:t>Chair City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直接连接符 17"/>
            <p:cNvCxnSpPr>
              <a:stCxn id="42" idx="2"/>
            </p:cNvCxnSpPr>
            <p:nvPr/>
          </p:nvCxnSpPr>
          <p:spPr bwMode="auto">
            <a:xfrm>
              <a:off x="4670015" y="1591183"/>
              <a:ext cx="0" cy="3295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肘形连接符 25"/>
            <p:cNvCxnSpPr>
              <a:stCxn id="46" idx="2"/>
            </p:cNvCxnSpPr>
            <p:nvPr/>
          </p:nvCxnSpPr>
          <p:spPr bwMode="auto">
            <a:xfrm rot="16200000" flipH="1">
              <a:off x="1994436" y="1123128"/>
              <a:ext cx="240383" cy="118575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" name="直接连接符 4"/>
            <p:cNvCxnSpPr>
              <a:stCxn id="38" idx="3"/>
            </p:cNvCxnSpPr>
            <p:nvPr/>
          </p:nvCxnSpPr>
          <p:spPr bwMode="auto">
            <a:xfrm flipV="1">
              <a:off x="5711614" y="3685892"/>
              <a:ext cx="1607948" cy="141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直接箭头连接符 7"/>
            <p:cNvCxnSpPr>
              <a:endCxn id="17" idx="0"/>
            </p:cNvCxnSpPr>
            <p:nvPr/>
          </p:nvCxnSpPr>
          <p:spPr bwMode="auto">
            <a:xfrm>
              <a:off x="7319562" y="3685894"/>
              <a:ext cx="0" cy="1856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sp>
          <p:nvSpPr>
            <p:cNvPr id="56" name="TextBox 55"/>
            <p:cNvSpPr txBox="1"/>
            <p:nvPr/>
          </p:nvSpPr>
          <p:spPr>
            <a:xfrm>
              <a:off x="2178835" y="3754631"/>
              <a:ext cx="953021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liaise</a:t>
              </a:r>
              <a:endParaRPr lang="en-US" altLang="zh-CN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" name="直接箭头连接符 6"/>
            <p:cNvCxnSpPr>
              <a:stCxn id="45" idx="1"/>
              <a:endCxn id="42" idx="3"/>
            </p:cNvCxnSpPr>
            <p:nvPr/>
          </p:nvCxnSpPr>
          <p:spPr bwMode="auto">
            <a:xfrm flipH="1" flipV="1">
              <a:off x="5286690" y="1256263"/>
              <a:ext cx="238644" cy="463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15" name="直接连接符 14"/>
            <p:cNvCxnSpPr>
              <a:stCxn id="6" idx="2"/>
            </p:cNvCxnSpPr>
            <p:nvPr/>
          </p:nvCxnSpPr>
          <p:spPr bwMode="auto">
            <a:xfrm>
              <a:off x="2940656" y="2920225"/>
              <a:ext cx="0" cy="7798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直接箭头连接符 19"/>
            <p:cNvCxnSpPr>
              <a:endCxn id="38" idx="1"/>
            </p:cNvCxnSpPr>
            <p:nvPr/>
          </p:nvCxnSpPr>
          <p:spPr bwMode="auto">
            <a:xfrm>
              <a:off x="2940657" y="3700034"/>
              <a:ext cx="156101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41" name="直接连接符 40"/>
            <p:cNvCxnSpPr/>
            <p:nvPr/>
          </p:nvCxnSpPr>
          <p:spPr bwMode="auto">
            <a:xfrm>
              <a:off x="2709987" y="1836198"/>
              <a:ext cx="0" cy="2493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6498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3C99706D-CDE2-4EE0-922A-5F8972D8B2D2}"/>
              </a:ext>
            </a:extLst>
          </p:cNvPr>
          <p:cNvSpPr/>
          <p:nvPr/>
        </p:nvSpPr>
        <p:spPr>
          <a:xfrm>
            <a:off x="175238" y="210954"/>
            <a:ext cx="6472052" cy="124926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50000"/>
              </a:lnSpc>
              <a:spcBef>
                <a:spcPts val="936"/>
              </a:spcBef>
              <a:defRPr/>
            </a:pPr>
            <a:r>
              <a:rPr lang="en-US" altLang="en-US" b="1" dirty="0" smtClean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ISSCC officially </a:t>
            </a:r>
            <a:r>
              <a:rPr lang="en-US" altLang="en-US" b="1" dirty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launched </a:t>
            </a:r>
            <a:r>
              <a:rPr lang="en-US" altLang="zh-CN" b="1" dirty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 June 30th, </a:t>
            </a:r>
            <a:r>
              <a:rPr lang="en-US" altLang="en-US" b="1" dirty="0" smtClean="0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2017</a:t>
            </a:r>
            <a:endParaRPr lang="en-US" altLang="en-US" b="1" dirty="0">
              <a:solidFill>
                <a:srgbClr val="006DA7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spcBef>
                <a:spcPts val="936"/>
              </a:spcBef>
              <a:defRPr/>
            </a:pPr>
            <a:r>
              <a:rPr lang="en-US" altLang="en-US" sz="14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16 cities globally participated, with </a:t>
            </a:r>
            <a:r>
              <a:rPr lang="en-US" altLang="en-US" sz="1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support of ISO, IEC, ITU-T, UN, World Bank. </a:t>
            </a:r>
            <a:endParaRPr lang="en-US" altLang="en-US" sz="1400" b="1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6735" y="4811878"/>
            <a:ext cx="3263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Rennes, France;</a:t>
            </a:r>
            <a:endParaRPr lang="zh-CN" altLang="zh-CN" sz="1200" dirty="0"/>
          </a:p>
          <a:p>
            <a:r>
              <a:rPr lang="en-US" altLang="zh-CN" sz="1200" dirty="0"/>
              <a:t>Versailles Grand </a:t>
            </a:r>
            <a:r>
              <a:rPr lang="en-US" altLang="zh-CN" sz="1200" dirty="0" err="1"/>
              <a:t>Parc</a:t>
            </a:r>
            <a:r>
              <a:rPr lang="en-US" altLang="zh-CN" sz="1200" dirty="0" smtClean="0"/>
              <a:t>, Paris </a:t>
            </a:r>
            <a:r>
              <a:rPr lang="en-US" altLang="zh-CN" sz="1200" dirty="0"/>
              <a:t>Region</a:t>
            </a:r>
            <a:r>
              <a:rPr lang="en-US" altLang="zh-CN" sz="1200" dirty="0" smtClean="0"/>
              <a:t>, France</a:t>
            </a:r>
            <a:r>
              <a:rPr lang="en-US" altLang="zh-CN" sz="1200" dirty="0"/>
              <a:t>;</a:t>
            </a:r>
            <a:endParaRPr lang="zh-CN" altLang="zh-CN" sz="1200" dirty="0"/>
          </a:p>
          <a:p>
            <a:r>
              <a:rPr lang="en-US" altLang="zh-CN" sz="1200" dirty="0"/>
              <a:t>Grasmere, United Kingdom</a:t>
            </a:r>
            <a:r>
              <a:rPr lang="en-US" altLang="zh-CN" sz="1200" dirty="0" smtClean="0"/>
              <a:t>;</a:t>
            </a:r>
          </a:p>
          <a:p>
            <a:r>
              <a:rPr lang="en-US" altLang="zh-CN" sz="1200" dirty="0" smtClean="0"/>
              <a:t>Astana, Kazakhstan;</a:t>
            </a:r>
            <a:endParaRPr lang="zh-CN" altLang="zh-CN" sz="1200" dirty="0" smtClean="0"/>
          </a:p>
        </p:txBody>
      </p:sp>
      <p:pic>
        <p:nvPicPr>
          <p:cNvPr id="4098" name="Picture 2" descr="C:\Users\apple\Desktop\170606-temp\ISSCC\LaunchingCeremony\_WXD25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0588" y="1458771"/>
            <a:ext cx="8720771" cy="335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587923" y="4811878"/>
            <a:ext cx="2353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Londrina</a:t>
            </a:r>
            <a:r>
              <a:rPr lang="en-US" altLang="zh-CN" sz="1200" dirty="0"/>
              <a:t>, Brazil;</a:t>
            </a:r>
            <a:endParaRPr lang="zh-CN" altLang="zh-CN" sz="1200" dirty="0"/>
          </a:p>
          <a:p>
            <a:r>
              <a:rPr lang="en-US" altLang="zh-CN" sz="1200" dirty="0"/>
              <a:t>Riyadh</a:t>
            </a:r>
            <a:r>
              <a:rPr lang="en-US" altLang="zh-CN" sz="1200" dirty="0" smtClean="0"/>
              <a:t>, Saudi </a:t>
            </a:r>
            <a:r>
              <a:rPr lang="en-US" altLang="zh-CN" sz="1200" dirty="0"/>
              <a:t>Arabia;</a:t>
            </a:r>
            <a:endParaRPr lang="zh-CN" altLang="zh-CN" sz="1200" dirty="0"/>
          </a:p>
          <a:p>
            <a:r>
              <a:rPr lang="en-US" altLang="zh-CN" sz="1200" dirty="0"/>
              <a:t>Abu Dhabi, United Arab Emirates;</a:t>
            </a:r>
            <a:endParaRPr lang="zh-CN" altLang="zh-CN" sz="1200" dirty="0"/>
          </a:p>
          <a:p>
            <a:r>
              <a:rPr lang="en-US" altLang="zh-CN" sz="1200" dirty="0"/>
              <a:t>Rabat, Morocco</a:t>
            </a:r>
            <a:r>
              <a:rPr lang="en-US" altLang="zh-CN" sz="1200" dirty="0" smtClean="0"/>
              <a:t>;</a:t>
            </a:r>
          </a:p>
        </p:txBody>
      </p:sp>
      <p:sp>
        <p:nvSpPr>
          <p:cNvPr id="7" name="矩形 6"/>
          <p:cNvSpPr/>
          <p:nvPr/>
        </p:nvSpPr>
        <p:spPr>
          <a:xfrm>
            <a:off x="6058894" y="4811878"/>
            <a:ext cx="2892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China: </a:t>
            </a:r>
            <a:r>
              <a:rPr lang="en-US" altLang="zh-CN" sz="1200" dirty="0"/>
              <a:t> </a:t>
            </a:r>
            <a:endParaRPr lang="en-US" altLang="zh-CN" sz="1200" dirty="0" smtClean="0"/>
          </a:p>
          <a:p>
            <a:r>
              <a:rPr lang="en-US" altLang="zh-CN" sz="1200" dirty="0" smtClean="0"/>
              <a:t>Hangzhou</a:t>
            </a:r>
            <a:r>
              <a:rPr lang="en-US" altLang="zh-CN" sz="1200" dirty="0"/>
              <a:t>; Guangzhou; Shenzhen; Qingdao; </a:t>
            </a:r>
            <a:endParaRPr lang="en-US" altLang="zh-CN" sz="1200" dirty="0" smtClean="0"/>
          </a:p>
          <a:p>
            <a:r>
              <a:rPr lang="en-US" altLang="zh-CN" sz="1200" dirty="0" smtClean="0"/>
              <a:t>Chengdu</a:t>
            </a:r>
            <a:r>
              <a:rPr lang="en-US" altLang="zh-CN" sz="1200" dirty="0"/>
              <a:t>; </a:t>
            </a:r>
            <a:r>
              <a:rPr lang="en-US" altLang="zh-CN" sz="1200" dirty="0" smtClean="0"/>
              <a:t>Dalian; </a:t>
            </a:r>
            <a:r>
              <a:rPr lang="en-US" altLang="zh-CN" sz="1200" dirty="0"/>
              <a:t>Changchun; </a:t>
            </a:r>
            <a:r>
              <a:rPr lang="en-US" altLang="zh-CN" sz="1200" dirty="0" err="1" smtClean="0"/>
              <a:t>Xianning</a:t>
            </a:r>
            <a:endParaRPr lang="zh-CN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27547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apple\Desktop\170606-temp\ISSCC\members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989" y="1157933"/>
            <a:ext cx="8676472" cy="41198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367308" y="1438037"/>
            <a:ext cx="6848829" cy="3839779"/>
            <a:chOff x="1115" y="1442"/>
            <a:chExt cx="3887" cy="1867"/>
          </a:xfrm>
        </p:grpSpPr>
        <p:sp>
          <p:nvSpPr>
            <p:cNvPr id="3" name="Freeform 4"/>
            <p:cNvSpPr>
              <a:spLocks/>
            </p:cNvSpPr>
            <p:nvPr/>
          </p:nvSpPr>
          <p:spPr bwMode="auto">
            <a:xfrm rot="10800000">
              <a:off x="2709" y="1765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rot="10800000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auto">
            <a:xfrm rot="5400000">
              <a:off x="1969" y="2229"/>
              <a:ext cx="239" cy="24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rot="10800000"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707" y="2690"/>
              <a:ext cx="292" cy="2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 rot="16200000">
              <a:off x="3512" y="2233"/>
              <a:ext cx="250" cy="242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6350" cap="rnd">
              <a:noFill/>
              <a:round/>
              <a:headEnd/>
              <a:tailEnd/>
            </a:ln>
          </p:spPr>
          <p:txBody>
            <a:bodyPr vert="eaVert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361" y="1496"/>
              <a:ext cx="3040" cy="1751"/>
            </a:xfrm>
            <a:prstGeom prst="ellipse">
              <a:avLst/>
            </a:prstGeom>
            <a:noFill/>
            <a:ln w="6350">
              <a:solidFill>
                <a:srgbClr val="CCCCCC"/>
              </a:solidFill>
              <a:round/>
              <a:headEnd/>
              <a:tailEnd/>
            </a:ln>
          </p:spPr>
          <p:txBody>
            <a:bodyPr wrap="none" lIns="45720" rIns="45720" anchor="ctr" anchorCtr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746" y="2801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Innopolis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210" y="1754"/>
              <a:ext cx="1032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Novorossiysk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3015" y="3100"/>
              <a:ext cx="743" cy="209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Magas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115" y="2471"/>
              <a:ext cx="740" cy="208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Togliatti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989" y="1442"/>
              <a:ext cx="74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Krasnodar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304" y="2798"/>
              <a:ext cx="744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V</a:t>
              </a: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oronezh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990" y="3098"/>
              <a:ext cx="743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Sarov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1121" y="2112"/>
              <a:ext cx="743" cy="210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Sochi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2370" y="2136"/>
              <a:ext cx="1017" cy="4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dirty="0" smtClean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ISSCC</a:t>
              </a:r>
              <a:endParaRPr lang="en-US" sz="24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2991" y="1443"/>
              <a:ext cx="112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CSEC Tianjin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587" y="1765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Beijing FSP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3927" y="2112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Hangzhou CBD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3927" y="2472"/>
              <a:ext cx="1075" cy="211"/>
            </a:xfrm>
            <a:prstGeom prst="rect">
              <a:avLst/>
            </a:pr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 lIns="45720" rIns="45720" anchor="ctr" anchorCtr="1"/>
            <a:lstStyle/>
            <a:p>
              <a:pPr marL="220663" indent="-220663" algn="ctr" defTabSz="1023938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dirty="0" err="1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Xiaoyi</a:t>
              </a:r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7" name="文本框 51">
            <a:extLst>
              <a:ext uri="{FF2B5EF4-FFF2-40B4-BE49-F238E27FC236}">
                <a16:creationId xmlns:a16="http://schemas.microsoft.com/office/drawing/2014/main" xmlns="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44" y="272722"/>
            <a:ext cx="5163456" cy="57055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3600" b="1" dirty="0" smtClean="0">
                <a:solidFill>
                  <a:srgbClr val="C00000"/>
                </a:solidFill>
                <a:latin typeface="Felix Titling" panose="04060505060202020A04" pitchFamily="82" charset="0"/>
                <a:ea typeface="Cambria" panose="02040503050406030204" pitchFamily="18" charset="0"/>
                <a:cs typeface="Mongolian Baiti" panose="03000500000000000000" pitchFamily="66" charset="0"/>
              </a:rPr>
              <a:t>New members 2018</a:t>
            </a:r>
          </a:p>
        </p:txBody>
      </p:sp>
    </p:spTree>
    <p:extLst>
      <p:ext uri="{BB962C8B-B14F-4D97-AF65-F5344CB8AC3E}">
        <p14:creationId xmlns:p14="http://schemas.microsoft.com/office/powerpoint/2010/main" val="2222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">
            <a:extLst>
              <a:ext uri="{FF2B5EF4-FFF2-40B4-BE49-F238E27FC236}">
                <a16:creationId xmlns:a16="http://schemas.microsoft.com/office/drawing/2014/main" xmlns="" id="{482525C1-E049-47BD-8FA9-2D74A42E1D84}"/>
              </a:ext>
            </a:extLst>
          </p:cNvPr>
          <p:cNvSpPr/>
          <p:nvPr/>
        </p:nvSpPr>
        <p:spPr>
          <a:xfrm flipH="1">
            <a:off x="0" y="1240780"/>
            <a:ext cx="9144000" cy="44742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 defTabSz="713232">
              <a:defRPr/>
            </a:pPr>
            <a:endParaRPr lang="zh-CN" altLang="en-US" sz="140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" name="PA-文本框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95922" y="164951"/>
            <a:ext cx="5858160" cy="992584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dirty="0"/>
              <a:t>Resolution </a:t>
            </a:r>
            <a:r>
              <a:rPr lang="en-US" altLang="zh-CN" dirty="0" smtClean="0"/>
              <a:t>of </a:t>
            </a:r>
            <a:endParaRPr lang="en-US" altLang="zh-CN" dirty="0"/>
          </a:p>
          <a:p>
            <a:r>
              <a:rPr lang="en-US" altLang="zh-CN" dirty="0" smtClean="0"/>
              <a:t>TDM 1</a:t>
            </a:r>
            <a:r>
              <a:rPr lang="en-US" dirty="0" smtClean="0"/>
              <a:t>st </a:t>
            </a:r>
            <a:r>
              <a:rPr lang="en-US" dirty="0"/>
              <a:t>Preparation </a:t>
            </a:r>
            <a:r>
              <a:rPr lang="en-US" dirty="0" smtClean="0"/>
              <a:t>Meeting </a:t>
            </a:r>
            <a:r>
              <a:rPr lang="en-US" dirty="0"/>
              <a:t>Beijing, </a:t>
            </a:r>
            <a:r>
              <a:rPr lang="en-US" dirty="0" smtClean="0"/>
              <a:t>Jan. </a:t>
            </a:r>
            <a:r>
              <a:rPr lang="en-US" dirty="0"/>
              <a:t>2018</a:t>
            </a:r>
            <a:endParaRPr lang="en-GB" dirty="0"/>
          </a:p>
        </p:txBody>
      </p:sp>
      <p:sp>
        <p:nvSpPr>
          <p:cNvPr id="7" name="矩形 6"/>
          <p:cNvSpPr/>
          <p:nvPr/>
        </p:nvSpPr>
        <p:spPr>
          <a:xfrm>
            <a:off x="176560" y="1402000"/>
            <a:ext cx="8521815" cy="2257234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79501" indent="-356616">
              <a:spcBef>
                <a:spcPts val="936"/>
              </a:spcBef>
              <a:buFont typeface="+mj-lt"/>
              <a:buAutoNum type="arabicPeriod"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A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cceptance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procedure for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new member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entering with experimentation, information collection and feedback. </a:t>
            </a: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</a:br>
            <a:endParaRPr lang="en-US" altLang="zh-CN" sz="1600" dirty="0" smtClean="0">
              <a:solidFill>
                <a:schemeClr val="bg1"/>
              </a:solidFill>
              <a:latin typeface="arial" charset="0"/>
              <a:ea typeface="微软雅黑" charset="-122"/>
              <a:cs typeface="Arial" charset="0"/>
            </a:endParaRPr>
          </a:p>
          <a:p>
            <a:pPr marL="579501" indent="-356616">
              <a:spcBef>
                <a:spcPts val="936"/>
              </a:spcBef>
              <a:buFont typeface="+mj-lt"/>
              <a:buAutoNum type="arabicPeriod"/>
            </a:pP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three points included:</a:t>
            </a:r>
          </a:p>
          <a:p>
            <a:pPr marL="802386" lvl="1" indent="-222885">
              <a:spcBef>
                <a:spcPts val="936"/>
              </a:spcBef>
              <a:buFont typeface="Courier New" charset="0"/>
              <a:buChar char="o"/>
            </a:pP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Small </a:t>
            </a: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and medium-sized cities topic </a:t>
            </a:r>
            <a:endParaRPr lang="en-US" altLang="zh-CN" sz="1600" dirty="0" smtClean="0">
              <a:solidFill>
                <a:schemeClr val="bg1"/>
              </a:solidFill>
              <a:latin typeface="arial" charset="0"/>
              <a:ea typeface="微软雅黑" charset="-122"/>
              <a:cs typeface="Arial" charset="0"/>
            </a:endParaRPr>
          </a:p>
          <a:p>
            <a:pPr marL="802386" lvl="1" indent="-222885">
              <a:spcBef>
                <a:spcPts val="936"/>
              </a:spcBef>
              <a:buFont typeface="Courier New" charset="0"/>
              <a:buChar char="o"/>
            </a:pP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Provide </a:t>
            </a: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infrastructure and services for the </a:t>
            </a: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aging</a:t>
            </a:r>
            <a:r>
              <a:rPr lang="zh-CN" altLang="en-US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group</a:t>
            </a:r>
            <a:endParaRPr lang="en-US" altLang="zh-CN" sz="1600" dirty="0">
              <a:solidFill>
                <a:schemeClr val="bg1"/>
              </a:solidFill>
              <a:latin typeface="arial" charset="0"/>
              <a:ea typeface="微软雅黑" charset="-122"/>
              <a:cs typeface="Arial" charset="0"/>
            </a:endParaRPr>
          </a:p>
          <a:p>
            <a:pPr marL="802386" lvl="1" indent="-222885">
              <a:spcBef>
                <a:spcPts val="936"/>
              </a:spcBef>
              <a:buFont typeface="Courier New" charset="0"/>
              <a:buChar char="o"/>
            </a:pP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the Beijing </a:t>
            </a: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– Hangzhou</a:t>
            </a:r>
            <a:r>
              <a:rPr lang="zh-CN" altLang="en-US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Grand </a:t>
            </a:r>
            <a:r>
              <a:rPr lang="en-US" altLang="zh-CN" sz="1600" dirty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Canal </a:t>
            </a:r>
            <a:r>
              <a:rPr lang="en-US" altLang="zh-CN" sz="1600" dirty="0" smtClean="0">
                <a:solidFill>
                  <a:schemeClr val="bg1"/>
                </a:solidFill>
                <a:latin typeface="arial" charset="0"/>
                <a:ea typeface="微软雅黑" charset="-122"/>
                <a:cs typeface="Arial" charset="0"/>
              </a:rPr>
              <a:t>concept</a:t>
            </a:r>
            <a:endParaRPr lang="en-US" altLang="zh-CN" sz="1200" dirty="0">
              <a:solidFill>
                <a:schemeClr val="bg1"/>
              </a:solidFill>
              <a:latin typeface="arial" charset="0"/>
              <a:ea typeface="微软雅黑" charset="-122"/>
              <a:cs typeface="Microsoft YaHei" charset="-122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391175" y="4057336"/>
            <a:ext cx="8718100" cy="124413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364046" indent="-356616">
              <a:spcBef>
                <a:spcPts val="468"/>
              </a:spcBef>
              <a:buFont typeface="+mj-lt"/>
              <a:buAutoNum type="arabicPeriod" startAt="3"/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Dr. Bernard GINDROZ is the C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hairperson,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and Ms. SHAO Xinhua was authorized as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the first Secretary General of ISSCC with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a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term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of 5 years.</a:t>
            </a:r>
          </a:p>
          <a:p>
            <a:pPr lvl="1"/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arial" charset="0"/>
              <a:ea typeface="微软雅黑" charset="-122"/>
              <a:cs typeface="Microsoft YaHei" charset="-122"/>
            </a:endParaRPr>
          </a:p>
          <a:p>
            <a:pPr marL="364046" indent="-356616">
              <a:spcBef>
                <a:spcPts val="468"/>
              </a:spcBef>
              <a:buFont typeface="+mj-lt"/>
              <a:buAutoNum type="arabicPeriod" startAt="4"/>
            </a:pP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Held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the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2</a:t>
            </a:r>
            <a:r>
              <a:rPr lang="en-US" altLang="zh-CN" sz="1600" baseline="300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nd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club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conference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in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2018,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time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and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place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to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be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decided.</a:t>
            </a:r>
          </a:p>
          <a:p>
            <a:pPr lvl="1"/>
            <a:endParaRPr lang="zh-CN" altLang="en-US" sz="1200" dirty="0">
              <a:solidFill>
                <a:schemeClr val="bg1"/>
              </a:solidFill>
              <a:latin typeface="arial" charset="0"/>
              <a:ea typeface="微软雅黑" charset="-122"/>
              <a:cs typeface="Microsoft YaHei" charset="-122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382494" y="4984935"/>
            <a:ext cx="8718100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364046" indent="-356616">
              <a:spcBef>
                <a:spcPts val="468"/>
              </a:spcBef>
              <a:buFont typeface="+mj-lt"/>
              <a:buAutoNum type="arabicPeriod" startAt="4"/>
            </a:pPr>
            <a:endParaRPr lang="zh-CN" altLang="en-US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709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6282" y="4148177"/>
            <a:ext cx="8773429" cy="128773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marL="565785" indent="-342900">
              <a:spcBef>
                <a:spcPts val="936"/>
              </a:spcBef>
              <a:buFont typeface="+mj-lt"/>
              <a:buAutoNum type="arabicPeriod"/>
            </a:pPr>
            <a:r>
              <a:rPr lang="en-US" altLang="zh-CN" sz="1600" dirty="0" smtClean="0">
                <a:latin typeface="arial" charset="0"/>
                <a:ea typeface="微软雅黑" charset="-122"/>
                <a:cs typeface="Arial" charset="0"/>
              </a:rPr>
              <a:t>Procedure </a:t>
            </a:r>
            <a:r>
              <a:rPr lang="en-US" altLang="zh-CN" sz="1600" dirty="0">
                <a:latin typeface="arial" charset="0"/>
                <a:ea typeface="微软雅黑" charset="-122"/>
                <a:cs typeface="Arial" charset="0"/>
              </a:rPr>
              <a:t>approved on Experimentation stage, Demonstration Stage, and </a:t>
            </a:r>
            <a:r>
              <a:rPr lang="en-US" altLang="zh-CN" sz="1600" dirty="0" smtClean="0">
                <a:latin typeface="arial" charset="0"/>
                <a:ea typeface="微软雅黑" charset="-122"/>
                <a:cs typeface="Arial" charset="0"/>
              </a:rPr>
              <a:t>Pilot Stage. </a:t>
            </a:r>
            <a:endParaRPr lang="en-US" altLang="zh-CN" sz="1600" dirty="0">
              <a:latin typeface="arial" charset="0"/>
              <a:ea typeface="微软雅黑" charset="-122"/>
              <a:cs typeface="Arial" charset="0"/>
            </a:endParaRPr>
          </a:p>
          <a:p>
            <a:pPr marL="565785" indent="-342900">
              <a:spcBef>
                <a:spcPts val="936"/>
              </a:spcBef>
              <a:buFont typeface="+mj-lt"/>
              <a:buAutoNum type="arabicPeriod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Application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Acceptance letters issued to BFSP, Hangzhou CBD and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Xiaoyi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 City to become experimentation city on ISO 37101.</a:t>
            </a:r>
          </a:p>
          <a:p>
            <a:pPr marL="565785" indent="-342900">
              <a:spcBef>
                <a:spcPts val="936"/>
              </a:spcBef>
              <a:buFont typeface="+mj-lt"/>
              <a:buAutoNum type="arabicPeriod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Next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meeting agreed in Moscow, October 15-19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2018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微软雅黑" charset="-122"/>
                <a:cs typeface="Arial" charset="0"/>
              </a:rPr>
              <a:t>.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微软雅黑" charset="-122"/>
              <a:cs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2900" y="2682991"/>
            <a:ext cx="144104" cy="34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71323" tIns="35662" rIns="71323" bIns="35662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PA-文本框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95922" y="164951"/>
            <a:ext cx="5858160" cy="992584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dirty="0"/>
              <a:t>Resolution </a:t>
            </a:r>
            <a:r>
              <a:rPr lang="en-US" altLang="zh-CN" dirty="0" smtClean="0"/>
              <a:t>of </a:t>
            </a:r>
            <a:endParaRPr lang="en-US" altLang="zh-CN" dirty="0"/>
          </a:p>
          <a:p>
            <a:r>
              <a:rPr lang="en-US" altLang="zh-CN" dirty="0" smtClean="0"/>
              <a:t>TDM 2</a:t>
            </a:r>
            <a:r>
              <a:rPr lang="en-US" dirty="0" smtClean="0"/>
              <a:t>nd </a:t>
            </a:r>
            <a:r>
              <a:rPr lang="en-US" dirty="0"/>
              <a:t>Preparation </a:t>
            </a:r>
            <a:r>
              <a:rPr lang="en-US" dirty="0" smtClean="0"/>
              <a:t>Meeting Zhuhai, May </a:t>
            </a:r>
            <a:r>
              <a:rPr lang="en-US" dirty="0"/>
              <a:t>2018</a:t>
            </a:r>
            <a:endParaRPr lang="en-GB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50AF59B-B8A1-428E-A16D-D025058E0B9D}"/>
              </a:ext>
            </a:extLst>
          </p:cNvPr>
          <p:cNvGrpSpPr/>
          <p:nvPr/>
        </p:nvGrpSpPr>
        <p:grpSpPr>
          <a:xfrm>
            <a:off x="-1" y="1371466"/>
            <a:ext cx="9144001" cy="2629168"/>
            <a:chOff x="0" y="2039192"/>
            <a:chExt cx="9315452" cy="2678465"/>
          </a:xfrm>
        </p:grpSpPr>
        <p:pic>
          <p:nvPicPr>
            <p:cNvPr id="8" name="Picture 1" descr="3400C20F-01B7-48B9-A282-511BFD2684AE-241-0000003888402756_tmp"/>
            <p:cNvPicPr>
              <a:picLocks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76"/>
            <a:stretch/>
          </p:blipFill>
          <p:spPr bwMode="auto">
            <a:xfrm>
              <a:off x="4657726" y="2039192"/>
              <a:ext cx="4657726" cy="2678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9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82" b="9443"/>
            <a:stretch/>
          </p:blipFill>
          <p:spPr>
            <a:xfrm>
              <a:off x="0" y="2039192"/>
              <a:ext cx="4657726" cy="26784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88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pple\Desktop\170606-temp\ISSCC\openingceremony\181016-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3" b="8402"/>
          <a:stretch/>
        </p:blipFill>
        <p:spPr bwMode="auto">
          <a:xfrm>
            <a:off x="1104900" y="1442721"/>
            <a:ext cx="7105650" cy="398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A-文本框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95922" y="164951"/>
            <a:ext cx="5858160" cy="992584"/>
          </a:xfrm>
          <a:prstGeom prst="rect">
            <a:avLst/>
          </a:prstGeom>
        </p:spPr>
        <p:txBody>
          <a:bodyPr vert="horz" lIns="95091" tIns="47545" rIns="95091" bIns="47545" rtlCol="0">
            <a:normAutofit fontScale="70000" lnSpcReduction="20000"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rgbClr val="006DA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dirty="0" smtClean="0"/>
              <a:t>Opening Ceremony &amp;</a:t>
            </a:r>
            <a:endParaRPr lang="en-US" altLang="zh-CN" dirty="0"/>
          </a:p>
          <a:p>
            <a:r>
              <a:rPr lang="en-US" altLang="zh-CN" dirty="0" smtClean="0"/>
              <a:t>TDM 3r</a:t>
            </a:r>
            <a:r>
              <a:rPr lang="en-US" dirty="0" smtClean="0"/>
              <a:t>d </a:t>
            </a:r>
            <a:r>
              <a:rPr lang="en-US" dirty="0"/>
              <a:t>Preparation </a:t>
            </a:r>
            <a:r>
              <a:rPr lang="en-US" dirty="0" smtClean="0"/>
              <a:t>Meeting Moscow, October </a:t>
            </a:r>
            <a:r>
              <a:rPr lang="en-US" dirty="0"/>
              <a:t>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87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9AD69A2-69B1-4AEC-B0DF-28061353492D}"/>
              </a:ext>
            </a:extLst>
          </p:cNvPr>
          <p:cNvGrpSpPr/>
          <p:nvPr/>
        </p:nvGrpSpPr>
        <p:grpSpPr>
          <a:xfrm>
            <a:off x="-91281" y="218322"/>
            <a:ext cx="4450556" cy="3627025"/>
            <a:chOff x="3813732" y="401256"/>
            <a:chExt cx="4923220" cy="3794060"/>
          </a:xfrm>
        </p:grpSpPr>
        <p:sp>
          <p:nvSpPr>
            <p:cNvPr id="10" name="椭圆 9"/>
            <p:cNvSpPr/>
            <p:nvPr/>
          </p:nvSpPr>
          <p:spPr>
            <a:xfrm>
              <a:off x="4675267" y="2990860"/>
              <a:ext cx="1204456" cy="1204456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813732" y="2118065"/>
              <a:ext cx="1488873" cy="1488873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329791" y="401256"/>
              <a:ext cx="3532418" cy="353241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165923" y="681855"/>
              <a:ext cx="1006252" cy="1006252"/>
            </a:xfrm>
            <a:prstGeom prst="ellipse">
              <a:avLst/>
            </a:prstGeom>
            <a:solidFill>
              <a:srgbClr val="E7E5E5"/>
            </a:solidFill>
            <a:ln>
              <a:noFill/>
            </a:ln>
            <a:effectLst>
              <a:outerShdw blurRad="4445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132964" y="1584671"/>
              <a:ext cx="603988" cy="603988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581044" y="3528290"/>
              <a:ext cx="275091" cy="27509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059036" y="3720823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975999" y="2511730"/>
              <a:ext cx="441212" cy="441211"/>
            </a:xfrm>
            <a:prstGeom prst="ellipse">
              <a:avLst/>
            </a:prstGeom>
            <a:ln>
              <a:noFill/>
            </a:ln>
            <a:effectLst>
              <a:outerShdw blurRad="266700" dist="381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" name="文本框 51">
            <a:extLst>
              <a:ext uri="{FF2B5EF4-FFF2-40B4-BE49-F238E27FC236}">
                <a16:creationId xmlns="" xmlns:a16="http://schemas.microsoft.com/office/drawing/2014/main" id="{FB6CD8E6-156D-48B6-8028-4B03650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361" y="3963006"/>
            <a:ext cx="7260058" cy="5705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668" tIns="31834" rIns="63668" bIns="31834"/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International </a:t>
            </a:r>
            <a:r>
              <a:rPr lang="en-US" altLang="zh-CN" sz="2500" b="1" dirty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Smart Sustainable City </a:t>
            </a:r>
            <a:r>
              <a:rPr lang="en-US" altLang="zh-CN" sz="2500" b="1" dirty="0" smtClean="0">
                <a:solidFill>
                  <a:schemeClr val="tx2">
                    <a:lumMod val="75000"/>
                  </a:schemeClr>
                </a:solidFill>
                <a:latin typeface="Mongolian Baiti" panose="03000500000000000000" pitchFamily="66" charset="0"/>
                <a:ea typeface="MS PGothic" panose="020B0600070205080204" pitchFamily="34" charset="-128"/>
                <a:cs typeface="Mongolian Baiti" panose="03000500000000000000" pitchFamily="66" charset="0"/>
              </a:rPr>
              <a:t>Club</a:t>
            </a:r>
            <a:endParaRPr lang="en-US" altLang="zh-CN" sz="1600" b="1" spc="468" dirty="0">
              <a:solidFill>
                <a:schemeClr val="tx2">
                  <a:lumMod val="75000"/>
                </a:schemeClr>
              </a:solidFill>
              <a:latin typeface="Mongolian Baiti" panose="03000500000000000000" pitchFamily="66" charset="0"/>
              <a:ea typeface="MS PGothic" panose="020B0600070205080204" pitchFamily="34" charset="-128"/>
              <a:cs typeface="Mongolian Baiti" panose="03000500000000000000" pitchFamily="66" charset="0"/>
            </a:endParaRPr>
          </a:p>
        </p:txBody>
      </p:sp>
      <p:pic>
        <p:nvPicPr>
          <p:cNvPr id="20" name="图片 19" descr="C:\Users\Administrator\Desktop\180713-加三片叶子\02-ai\牌子修改稿 2-0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223" y="173238"/>
            <a:ext cx="1047208" cy="970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816824"/>
              </p:ext>
            </p:extLst>
          </p:nvPr>
        </p:nvGraphicFramePr>
        <p:xfrm>
          <a:off x="7899828" y="164388"/>
          <a:ext cx="1061957" cy="98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r:id="rId4" imgW="1523810" imgH="1400000" progId="MSPhotoEd.3">
                  <p:embed/>
                </p:oleObj>
              </mc:Choice>
              <mc:Fallback>
                <p:oleObj r:id="rId4" imgW="1523810" imgH="140000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828" y="164388"/>
                        <a:ext cx="1061957" cy="9882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E0C1D43-8CD5-407E-9F2A-280C7B1103F7}"/>
              </a:ext>
            </a:extLst>
          </p:cNvPr>
          <p:cNvGrpSpPr/>
          <p:nvPr/>
        </p:nvGrpSpPr>
        <p:grpSpPr>
          <a:xfrm>
            <a:off x="995305" y="1502696"/>
            <a:ext cx="1953136" cy="848675"/>
            <a:chOff x="2855913" y="-477838"/>
            <a:chExt cx="5757862" cy="2501900"/>
          </a:xfrm>
          <a:solidFill>
            <a:schemeClr val="bg1"/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AABA5114-9011-45BE-87A0-9023FB35DF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5913" y="76200"/>
              <a:ext cx="1317625" cy="1687513"/>
            </a:xfrm>
            <a:custGeom>
              <a:avLst/>
              <a:gdLst>
                <a:gd name="T0" fmla="*/ 557 w 702"/>
                <a:gd name="T1" fmla="*/ 136 h 898"/>
                <a:gd name="T2" fmla="*/ 681 w 702"/>
                <a:gd name="T3" fmla="*/ 72 h 898"/>
                <a:gd name="T4" fmla="*/ 700 w 702"/>
                <a:gd name="T5" fmla="*/ 55 h 898"/>
                <a:gd name="T6" fmla="*/ 673 w 702"/>
                <a:gd name="T7" fmla="*/ 31 h 898"/>
                <a:gd name="T8" fmla="*/ 656 w 702"/>
                <a:gd name="T9" fmla="*/ 16 h 898"/>
                <a:gd name="T10" fmla="*/ 569 w 702"/>
                <a:gd name="T11" fmla="*/ 21 h 898"/>
                <a:gd name="T12" fmla="*/ 286 w 702"/>
                <a:gd name="T13" fmla="*/ 79 h 898"/>
                <a:gd name="T14" fmla="*/ 38 w 702"/>
                <a:gd name="T15" fmla="*/ 130 h 898"/>
                <a:gd name="T16" fmla="*/ 4 w 702"/>
                <a:gd name="T17" fmla="*/ 193 h 898"/>
                <a:gd name="T18" fmla="*/ 34 w 702"/>
                <a:gd name="T19" fmla="*/ 231 h 898"/>
                <a:gd name="T20" fmla="*/ 216 w 702"/>
                <a:gd name="T21" fmla="*/ 210 h 898"/>
                <a:gd name="T22" fmla="*/ 381 w 702"/>
                <a:gd name="T23" fmla="*/ 176 h 898"/>
                <a:gd name="T24" fmla="*/ 374 w 702"/>
                <a:gd name="T25" fmla="*/ 216 h 898"/>
                <a:gd name="T26" fmla="*/ 351 w 702"/>
                <a:gd name="T27" fmla="*/ 487 h 898"/>
                <a:gd name="T28" fmla="*/ 338 w 702"/>
                <a:gd name="T29" fmla="*/ 716 h 898"/>
                <a:gd name="T30" fmla="*/ 329 w 702"/>
                <a:gd name="T31" fmla="*/ 755 h 898"/>
                <a:gd name="T32" fmla="*/ 350 w 702"/>
                <a:gd name="T33" fmla="*/ 771 h 898"/>
                <a:gd name="T34" fmla="*/ 350 w 702"/>
                <a:gd name="T35" fmla="*/ 799 h 898"/>
                <a:gd name="T36" fmla="*/ 345 w 702"/>
                <a:gd name="T37" fmla="*/ 843 h 898"/>
                <a:gd name="T38" fmla="*/ 358 w 702"/>
                <a:gd name="T39" fmla="*/ 840 h 898"/>
                <a:gd name="T40" fmla="*/ 397 w 702"/>
                <a:gd name="T41" fmla="*/ 885 h 898"/>
                <a:gd name="T42" fmla="*/ 402 w 702"/>
                <a:gd name="T43" fmla="*/ 896 h 898"/>
                <a:gd name="T44" fmla="*/ 412 w 702"/>
                <a:gd name="T45" fmla="*/ 870 h 898"/>
                <a:gd name="T46" fmla="*/ 427 w 702"/>
                <a:gd name="T47" fmla="*/ 828 h 898"/>
                <a:gd name="T48" fmla="*/ 444 w 702"/>
                <a:gd name="T49" fmla="*/ 704 h 898"/>
                <a:gd name="T50" fmla="*/ 534 w 702"/>
                <a:gd name="T51" fmla="*/ 164 h 898"/>
                <a:gd name="T52" fmla="*/ 557 w 702"/>
                <a:gd name="T53" fmla="*/ 136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2" h="898">
                  <a:moveTo>
                    <a:pt x="557" y="136"/>
                  </a:moveTo>
                  <a:cubicBezTo>
                    <a:pt x="599" y="117"/>
                    <a:pt x="649" y="111"/>
                    <a:pt x="681" y="72"/>
                  </a:cubicBezTo>
                  <a:cubicBezTo>
                    <a:pt x="686" y="65"/>
                    <a:pt x="702" y="68"/>
                    <a:pt x="700" y="55"/>
                  </a:cubicBezTo>
                  <a:cubicBezTo>
                    <a:pt x="698" y="40"/>
                    <a:pt x="685" y="35"/>
                    <a:pt x="673" y="31"/>
                  </a:cubicBezTo>
                  <a:cubicBezTo>
                    <a:pt x="666" y="27"/>
                    <a:pt x="680" y="0"/>
                    <a:pt x="656" y="16"/>
                  </a:cubicBezTo>
                  <a:cubicBezTo>
                    <a:pt x="627" y="16"/>
                    <a:pt x="598" y="15"/>
                    <a:pt x="569" y="21"/>
                  </a:cubicBezTo>
                  <a:cubicBezTo>
                    <a:pt x="475" y="41"/>
                    <a:pt x="380" y="60"/>
                    <a:pt x="286" y="79"/>
                  </a:cubicBezTo>
                  <a:cubicBezTo>
                    <a:pt x="203" y="96"/>
                    <a:pt x="121" y="114"/>
                    <a:pt x="38" y="130"/>
                  </a:cubicBezTo>
                  <a:cubicBezTo>
                    <a:pt x="0" y="138"/>
                    <a:pt x="7" y="167"/>
                    <a:pt x="4" y="193"/>
                  </a:cubicBezTo>
                  <a:cubicBezTo>
                    <a:pt x="1" y="216"/>
                    <a:pt x="12" y="226"/>
                    <a:pt x="34" y="231"/>
                  </a:cubicBezTo>
                  <a:cubicBezTo>
                    <a:pt x="98" y="247"/>
                    <a:pt x="156" y="221"/>
                    <a:pt x="216" y="210"/>
                  </a:cubicBezTo>
                  <a:cubicBezTo>
                    <a:pt x="271" y="201"/>
                    <a:pt x="324" y="180"/>
                    <a:pt x="381" y="176"/>
                  </a:cubicBezTo>
                  <a:cubicBezTo>
                    <a:pt x="378" y="192"/>
                    <a:pt x="375" y="204"/>
                    <a:pt x="374" y="216"/>
                  </a:cubicBezTo>
                  <a:cubicBezTo>
                    <a:pt x="362" y="306"/>
                    <a:pt x="365" y="397"/>
                    <a:pt x="351" y="487"/>
                  </a:cubicBezTo>
                  <a:cubicBezTo>
                    <a:pt x="338" y="562"/>
                    <a:pt x="341" y="640"/>
                    <a:pt x="338" y="716"/>
                  </a:cubicBezTo>
                  <a:cubicBezTo>
                    <a:pt x="335" y="729"/>
                    <a:pt x="333" y="742"/>
                    <a:pt x="329" y="755"/>
                  </a:cubicBezTo>
                  <a:cubicBezTo>
                    <a:pt x="324" y="776"/>
                    <a:pt x="336" y="774"/>
                    <a:pt x="350" y="771"/>
                  </a:cubicBezTo>
                  <a:cubicBezTo>
                    <a:pt x="345" y="781"/>
                    <a:pt x="350" y="790"/>
                    <a:pt x="350" y="799"/>
                  </a:cubicBezTo>
                  <a:cubicBezTo>
                    <a:pt x="344" y="813"/>
                    <a:pt x="341" y="829"/>
                    <a:pt x="345" y="843"/>
                  </a:cubicBezTo>
                  <a:cubicBezTo>
                    <a:pt x="349" y="859"/>
                    <a:pt x="352" y="835"/>
                    <a:pt x="358" y="840"/>
                  </a:cubicBezTo>
                  <a:cubicBezTo>
                    <a:pt x="381" y="847"/>
                    <a:pt x="379" y="875"/>
                    <a:pt x="397" y="885"/>
                  </a:cubicBezTo>
                  <a:cubicBezTo>
                    <a:pt x="397" y="889"/>
                    <a:pt x="398" y="898"/>
                    <a:pt x="402" y="896"/>
                  </a:cubicBezTo>
                  <a:cubicBezTo>
                    <a:pt x="413" y="891"/>
                    <a:pt x="411" y="879"/>
                    <a:pt x="412" y="870"/>
                  </a:cubicBezTo>
                  <a:cubicBezTo>
                    <a:pt x="424" y="858"/>
                    <a:pt x="425" y="842"/>
                    <a:pt x="427" y="828"/>
                  </a:cubicBezTo>
                  <a:cubicBezTo>
                    <a:pt x="433" y="787"/>
                    <a:pt x="438" y="745"/>
                    <a:pt x="444" y="704"/>
                  </a:cubicBezTo>
                  <a:cubicBezTo>
                    <a:pt x="467" y="523"/>
                    <a:pt x="495" y="342"/>
                    <a:pt x="534" y="164"/>
                  </a:cubicBezTo>
                  <a:cubicBezTo>
                    <a:pt x="537" y="149"/>
                    <a:pt x="541" y="143"/>
                    <a:pt x="557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AF9C7CA8-C124-4AE3-A18F-394455E8F3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2950" y="-236538"/>
              <a:ext cx="796925" cy="1274763"/>
            </a:xfrm>
            <a:custGeom>
              <a:avLst/>
              <a:gdLst>
                <a:gd name="T0" fmla="*/ 70 w 425"/>
                <a:gd name="T1" fmla="*/ 666 h 678"/>
                <a:gd name="T2" fmla="*/ 102 w 425"/>
                <a:gd name="T3" fmla="*/ 625 h 678"/>
                <a:gd name="T4" fmla="*/ 140 w 425"/>
                <a:gd name="T5" fmla="*/ 469 h 678"/>
                <a:gd name="T6" fmla="*/ 199 w 425"/>
                <a:gd name="T7" fmla="*/ 577 h 678"/>
                <a:gd name="T8" fmla="*/ 248 w 425"/>
                <a:gd name="T9" fmla="*/ 639 h 678"/>
                <a:gd name="T10" fmla="*/ 383 w 425"/>
                <a:gd name="T11" fmla="*/ 548 h 678"/>
                <a:gd name="T12" fmla="*/ 392 w 425"/>
                <a:gd name="T13" fmla="*/ 470 h 678"/>
                <a:gd name="T14" fmla="*/ 395 w 425"/>
                <a:gd name="T15" fmla="*/ 377 h 678"/>
                <a:gd name="T16" fmla="*/ 414 w 425"/>
                <a:gd name="T17" fmla="*/ 160 h 678"/>
                <a:gd name="T18" fmla="*/ 421 w 425"/>
                <a:gd name="T19" fmla="*/ 110 h 678"/>
                <a:gd name="T20" fmla="*/ 408 w 425"/>
                <a:gd name="T21" fmla="*/ 136 h 678"/>
                <a:gd name="T22" fmla="*/ 408 w 425"/>
                <a:gd name="T23" fmla="*/ 61 h 678"/>
                <a:gd name="T24" fmla="*/ 403 w 425"/>
                <a:gd name="T25" fmla="*/ 47 h 678"/>
                <a:gd name="T26" fmla="*/ 385 w 425"/>
                <a:gd name="T27" fmla="*/ 53 h 678"/>
                <a:gd name="T28" fmla="*/ 369 w 425"/>
                <a:gd name="T29" fmla="*/ 31 h 678"/>
                <a:gd name="T30" fmla="*/ 348 w 425"/>
                <a:gd name="T31" fmla="*/ 0 h 678"/>
                <a:gd name="T32" fmla="*/ 341 w 425"/>
                <a:gd name="T33" fmla="*/ 24 h 678"/>
                <a:gd name="T34" fmla="*/ 325 w 425"/>
                <a:gd name="T35" fmla="*/ 70 h 678"/>
                <a:gd name="T36" fmla="*/ 285 w 425"/>
                <a:gd name="T37" fmla="*/ 308 h 678"/>
                <a:gd name="T38" fmla="*/ 264 w 425"/>
                <a:gd name="T39" fmla="*/ 407 h 678"/>
                <a:gd name="T40" fmla="*/ 165 w 425"/>
                <a:gd name="T41" fmla="*/ 251 h 678"/>
                <a:gd name="T42" fmla="*/ 89 w 425"/>
                <a:gd name="T43" fmla="*/ 222 h 678"/>
                <a:gd name="T44" fmla="*/ 55 w 425"/>
                <a:gd name="T45" fmla="*/ 274 h 678"/>
                <a:gd name="T46" fmla="*/ 7 w 425"/>
                <a:gd name="T47" fmla="*/ 539 h 678"/>
                <a:gd name="T48" fmla="*/ 6 w 425"/>
                <a:gd name="T49" fmla="*/ 622 h 678"/>
                <a:gd name="T50" fmla="*/ 70 w 425"/>
                <a:gd name="T51" fmla="*/ 66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5" h="678">
                  <a:moveTo>
                    <a:pt x="70" y="666"/>
                  </a:moveTo>
                  <a:cubicBezTo>
                    <a:pt x="91" y="660"/>
                    <a:pt x="97" y="641"/>
                    <a:pt x="102" y="625"/>
                  </a:cubicBezTo>
                  <a:cubicBezTo>
                    <a:pt x="115" y="575"/>
                    <a:pt x="126" y="525"/>
                    <a:pt x="140" y="469"/>
                  </a:cubicBezTo>
                  <a:cubicBezTo>
                    <a:pt x="156" y="511"/>
                    <a:pt x="186" y="537"/>
                    <a:pt x="199" y="577"/>
                  </a:cubicBezTo>
                  <a:cubicBezTo>
                    <a:pt x="206" y="598"/>
                    <a:pt x="211" y="636"/>
                    <a:pt x="248" y="639"/>
                  </a:cubicBezTo>
                  <a:cubicBezTo>
                    <a:pt x="327" y="646"/>
                    <a:pt x="360" y="624"/>
                    <a:pt x="383" y="548"/>
                  </a:cubicBezTo>
                  <a:cubicBezTo>
                    <a:pt x="391" y="523"/>
                    <a:pt x="394" y="497"/>
                    <a:pt x="392" y="470"/>
                  </a:cubicBezTo>
                  <a:cubicBezTo>
                    <a:pt x="391" y="439"/>
                    <a:pt x="386" y="405"/>
                    <a:pt x="395" y="377"/>
                  </a:cubicBezTo>
                  <a:cubicBezTo>
                    <a:pt x="416" y="305"/>
                    <a:pt x="410" y="232"/>
                    <a:pt x="414" y="160"/>
                  </a:cubicBezTo>
                  <a:cubicBezTo>
                    <a:pt x="421" y="144"/>
                    <a:pt x="425" y="127"/>
                    <a:pt x="421" y="110"/>
                  </a:cubicBezTo>
                  <a:cubicBezTo>
                    <a:pt x="408" y="114"/>
                    <a:pt x="424" y="133"/>
                    <a:pt x="408" y="136"/>
                  </a:cubicBezTo>
                  <a:cubicBezTo>
                    <a:pt x="402" y="111"/>
                    <a:pt x="404" y="86"/>
                    <a:pt x="408" y="61"/>
                  </a:cubicBezTo>
                  <a:cubicBezTo>
                    <a:pt x="409" y="55"/>
                    <a:pt x="410" y="49"/>
                    <a:pt x="403" y="47"/>
                  </a:cubicBezTo>
                  <a:cubicBezTo>
                    <a:pt x="396" y="45"/>
                    <a:pt x="388" y="45"/>
                    <a:pt x="385" y="53"/>
                  </a:cubicBezTo>
                  <a:cubicBezTo>
                    <a:pt x="374" y="50"/>
                    <a:pt x="370" y="41"/>
                    <a:pt x="369" y="31"/>
                  </a:cubicBezTo>
                  <a:cubicBezTo>
                    <a:pt x="373" y="14"/>
                    <a:pt x="351" y="14"/>
                    <a:pt x="348" y="0"/>
                  </a:cubicBezTo>
                  <a:cubicBezTo>
                    <a:pt x="346" y="8"/>
                    <a:pt x="344" y="16"/>
                    <a:pt x="341" y="24"/>
                  </a:cubicBezTo>
                  <a:cubicBezTo>
                    <a:pt x="332" y="38"/>
                    <a:pt x="328" y="54"/>
                    <a:pt x="325" y="70"/>
                  </a:cubicBezTo>
                  <a:cubicBezTo>
                    <a:pt x="312" y="149"/>
                    <a:pt x="300" y="229"/>
                    <a:pt x="285" y="308"/>
                  </a:cubicBezTo>
                  <a:cubicBezTo>
                    <a:pt x="279" y="341"/>
                    <a:pt x="278" y="376"/>
                    <a:pt x="264" y="407"/>
                  </a:cubicBezTo>
                  <a:cubicBezTo>
                    <a:pt x="209" y="367"/>
                    <a:pt x="207" y="297"/>
                    <a:pt x="165" y="251"/>
                  </a:cubicBezTo>
                  <a:cubicBezTo>
                    <a:pt x="144" y="228"/>
                    <a:pt x="117" y="220"/>
                    <a:pt x="89" y="222"/>
                  </a:cubicBezTo>
                  <a:cubicBezTo>
                    <a:pt x="61" y="224"/>
                    <a:pt x="57" y="252"/>
                    <a:pt x="55" y="274"/>
                  </a:cubicBezTo>
                  <a:cubicBezTo>
                    <a:pt x="45" y="363"/>
                    <a:pt x="29" y="452"/>
                    <a:pt x="7" y="539"/>
                  </a:cubicBezTo>
                  <a:cubicBezTo>
                    <a:pt x="0" y="566"/>
                    <a:pt x="2" y="595"/>
                    <a:pt x="6" y="622"/>
                  </a:cubicBezTo>
                  <a:cubicBezTo>
                    <a:pt x="14" y="673"/>
                    <a:pt x="22" y="678"/>
                    <a:pt x="70" y="6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xmlns="" id="{2E05F7F1-D367-430C-B2F3-47489586BA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81425" y="1284287"/>
              <a:ext cx="4832350" cy="739775"/>
            </a:xfrm>
            <a:custGeom>
              <a:avLst/>
              <a:gdLst>
                <a:gd name="T0" fmla="*/ 2501 w 2575"/>
                <a:gd name="T1" fmla="*/ 20 h 394"/>
                <a:gd name="T2" fmla="*/ 2494 w 2575"/>
                <a:gd name="T3" fmla="*/ 22 h 394"/>
                <a:gd name="T4" fmla="*/ 2477 w 2575"/>
                <a:gd name="T5" fmla="*/ 22 h 394"/>
                <a:gd name="T6" fmla="*/ 2278 w 2575"/>
                <a:gd name="T7" fmla="*/ 47 h 394"/>
                <a:gd name="T8" fmla="*/ 1713 w 2575"/>
                <a:gd name="T9" fmla="*/ 111 h 394"/>
                <a:gd name="T10" fmla="*/ 1248 w 2575"/>
                <a:gd name="T11" fmla="*/ 152 h 394"/>
                <a:gd name="T12" fmla="*/ 649 w 2575"/>
                <a:gd name="T13" fmla="*/ 207 h 394"/>
                <a:gd name="T14" fmla="*/ 107 w 2575"/>
                <a:gd name="T15" fmla="*/ 272 h 394"/>
                <a:gd name="T16" fmla="*/ 20 w 2575"/>
                <a:gd name="T17" fmla="*/ 296 h 394"/>
                <a:gd name="T18" fmla="*/ 2 w 2575"/>
                <a:gd name="T19" fmla="*/ 318 h 394"/>
                <a:gd name="T20" fmla="*/ 20 w 2575"/>
                <a:gd name="T21" fmla="*/ 335 h 394"/>
                <a:gd name="T22" fmla="*/ 53 w 2575"/>
                <a:gd name="T23" fmla="*/ 352 h 394"/>
                <a:gd name="T24" fmla="*/ 122 w 2575"/>
                <a:gd name="T25" fmla="*/ 385 h 394"/>
                <a:gd name="T26" fmla="*/ 500 w 2575"/>
                <a:gd name="T27" fmla="*/ 352 h 394"/>
                <a:gd name="T28" fmla="*/ 1185 w 2575"/>
                <a:gd name="T29" fmla="*/ 267 h 394"/>
                <a:gd name="T30" fmla="*/ 1483 w 2575"/>
                <a:gd name="T31" fmla="*/ 239 h 394"/>
                <a:gd name="T32" fmla="*/ 2021 w 2575"/>
                <a:gd name="T33" fmla="*/ 171 h 394"/>
                <a:gd name="T34" fmla="*/ 2075 w 2575"/>
                <a:gd name="T35" fmla="*/ 162 h 394"/>
                <a:gd name="T36" fmla="*/ 2134 w 2575"/>
                <a:gd name="T37" fmla="*/ 157 h 394"/>
                <a:gd name="T38" fmla="*/ 2172 w 2575"/>
                <a:gd name="T39" fmla="*/ 150 h 394"/>
                <a:gd name="T40" fmla="*/ 2206 w 2575"/>
                <a:gd name="T41" fmla="*/ 149 h 394"/>
                <a:gd name="T42" fmla="*/ 2234 w 2575"/>
                <a:gd name="T43" fmla="*/ 135 h 394"/>
                <a:gd name="T44" fmla="*/ 2258 w 2575"/>
                <a:gd name="T45" fmla="*/ 128 h 394"/>
                <a:gd name="T46" fmla="*/ 2416 w 2575"/>
                <a:gd name="T47" fmla="*/ 94 h 394"/>
                <a:gd name="T48" fmla="*/ 2448 w 2575"/>
                <a:gd name="T49" fmla="*/ 72 h 394"/>
                <a:gd name="T50" fmla="*/ 2450 w 2575"/>
                <a:gd name="T51" fmla="*/ 71 h 394"/>
                <a:gd name="T52" fmla="*/ 2453 w 2575"/>
                <a:gd name="T53" fmla="*/ 71 h 394"/>
                <a:gd name="T54" fmla="*/ 2475 w 2575"/>
                <a:gd name="T55" fmla="*/ 69 h 394"/>
                <a:gd name="T56" fmla="*/ 2475 w 2575"/>
                <a:gd name="T57" fmla="*/ 63 h 394"/>
                <a:gd name="T58" fmla="*/ 2455 w 2575"/>
                <a:gd name="T59" fmla="*/ 67 h 394"/>
                <a:gd name="T60" fmla="*/ 2463 w 2575"/>
                <a:gd name="T61" fmla="*/ 49 h 394"/>
                <a:gd name="T62" fmla="*/ 2471 w 2575"/>
                <a:gd name="T63" fmla="*/ 50 h 394"/>
                <a:gd name="T64" fmla="*/ 2471 w 2575"/>
                <a:gd name="T65" fmla="*/ 50 h 394"/>
                <a:gd name="T66" fmla="*/ 2516 w 2575"/>
                <a:gd name="T67" fmla="*/ 36 h 394"/>
                <a:gd name="T68" fmla="*/ 2575 w 2575"/>
                <a:gd name="T69" fmla="*/ 15 h 394"/>
                <a:gd name="T70" fmla="*/ 2501 w 2575"/>
                <a:gd name="T71" fmla="*/ 2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75" h="394">
                  <a:moveTo>
                    <a:pt x="2501" y="20"/>
                  </a:moveTo>
                  <a:cubicBezTo>
                    <a:pt x="2499" y="21"/>
                    <a:pt x="2496" y="21"/>
                    <a:pt x="2494" y="22"/>
                  </a:cubicBezTo>
                  <a:cubicBezTo>
                    <a:pt x="2488" y="22"/>
                    <a:pt x="2483" y="22"/>
                    <a:pt x="2477" y="22"/>
                  </a:cubicBezTo>
                  <a:cubicBezTo>
                    <a:pt x="2409" y="18"/>
                    <a:pt x="2344" y="37"/>
                    <a:pt x="2278" y="47"/>
                  </a:cubicBezTo>
                  <a:cubicBezTo>
                    <a:pt x="2091" y="74"/>
                    <a:pt x="1902" y="89"/>
                    <a:pt x="1713" y="111"/>
                  </a:cubicBezTo>
                  <a:cubicBezTo>
                    <a:pt x="1559" y="128"/>
                    <a:pt x="1403" y="134"/>
                    <a:pt x="1248" y="152"/>
                  </a:cubicBezTo>
                  <a:cubicBezTo>
                    <a:pt x="1049" y="174"/>
                    <a:pt x="849" y="186"/>
                    <a:pt x="649" y="207"/>
                  </a:cubicBezTo>
                  <a:cubicBezTo>
                    <a:pt x="468" y="227"/>
                    <a:pt x="287" y="244"/>
                    <a:pt x="107" y="272"/>
                  </a:cubicBezTo>
                  <a:cubicBezTo>
                    <a:pt x="77" y="277"/>
                    <a:pt x="47" y="283"/>
                    <a:pt x="20" y="296"/>
                  </a:cubicBezTo>
                  <a:cubicBezTo>
                    <a:pt x="11" y="301"/>
                    <a:pt x="0" y="306"/>
                    <a:pt x="2" y="318"/>
                  </a:cubicBezTo>
                  <a:cubicBezTo>
                    <a:pt x="3" y="328"/>
                    <a:pt x="12" y="331"/>
                    <a:pt x="20" y="335"/>
                  </a:cubicBezTo>
                  <a:cubicBezTo>
                    <a:pt x="32" y="340"/>
                    <a:pt x="50" y="340"/>
                    <a:pt x="53" y="352"/>
                  </a:cubicBezTo>
                  <a:cubicBezTo>
                    <a:pt x="63" y="394"/>
                    <a:pt x="96" y="387"/>
                    <a:pt x="122" y="385"/>
                  </a:cubicBezTo>
                  <a:cubicBezTo>
                    <a:pt x="248" y="376"/>
                    <a:pt x="374" y="366"/>
                    <a:pt x="500" y="352"/>
                  </a:cubicBezTo>
                  <a:cubicBezTo>
                    <a:pt x="729" y="326"/>
                    <a:pt x="955" y="282"/>
                    <a:pt x="1185" y="267"/>
                  </a:cubicBezTo>
                  <a:cubicBezTo>
                    <a:pt x="1284" y="260"/>
                    <a:pt x="1384" y="251"/>
                    <a:pt x="1483" y="239"/>
                  </a:cubicBezTo>
                  <a:cubicBezTo>
                    <a:pt x="1662" y="218"/>
                    <a:pt x="1842" y="194"/>
                    <a:pt x="2021" y="171"/>
                  </a:cubicBezTo>
                  <a:cubicBezTo>
                    <a:pt x="2039" y="168"/>
                    <a:pt x="2057" y="165"/>
                    <a:pt x="2075" y="162"/>
                  </a:cubicBezTo>
                  <a:cubicBezTo>
                    <a:pt x="2095" y="166"/>
                    <a:pt x="2113" y="148"/>
                    <a:pt x="2134" y="157"/>
                  </a:cubicBezTo>
                  <a:cubicBezTo>
                    <a:pt x="2148" y="161"/>
                    <a:pt x="2162" y="160"/>
                    <a:pt x="2172" y="150"/>
                  </a:cubicBezTo>
                  <a:cubicBezTo>
                    <a:pt x="2184" y="138"/>
                    <a:pt x="2194" y="146"/>
                    <a:pt x="2206" y="149"/>
                  </a:cubicBezTo>
                  <a:cubicBezTo>
                    <a:pt x="2214" y="141"/>
                    <a:pt x="2229" y="150"/>
                    <a:pt x="2234" y="135"/>
                  </a:cubicBezTo>
                  <a:cubicBezTo>
                    <a:pt x="2241" y="129"/>
                    <a:pt x="2256" y="152"/>
                    <a:pt x="2258" y="128"/>
                  </a:cubicBezTo>
                  <a:cubicBezTo>
                    <a:pt x="2310" y="114"/>
                    <a:pt x="2362" y="98"/>
                    <a:pt x="2416" y="94"/>
                  </a:cubicBezTo>
                  <a:cubicBezTo>
                    <a:pt x="2430" y="92"/>
                    <a:pt x="2455" y="105"/>
                    <a:pt x="2448" y="72"/>
                  </a:cubicBezTo>
                  <a:cubicBezTo>
                    <a:pt x="2450" y="71"/>
                    <a:pt x="2450" y="71"/>
                    <a:pt x="2450" y="71"/>
                  </a:cubicBezTo>
                  <a:cubicBezTo>
                    <a:pt x="2453" y="71"/>
                    <a:pt x="2453" y="71"/>
                    <a:pt x="2453" y="71"/>
                  </a:cubicBezTo>
                  <a:cubicBezTo>
                    <a:pt x="2461" y="76"/>
                    <a:pt x="2469" y="77"/>
                    <a:pt x="2475" y="69"/>
                  </a:cubicBezTo>
                  <a:cubicBezTo>
                    <a:pt x="2476" y="68"/>
                    <a:pt x="2476" y="63"/>
                    <a:pt x="2475" y="63"/>
                  </a:cubicBezTo>
                  <a:cubicBezTo>
                    <a:pt x="2468" y="59"/>
                    <a:pt x="2462" y="64"/>
                    <a:pt x="2455" y="67"/>
                  </a:cubicBezTo>
                  <a:cubicBezTo>
                    <a:pt x="2446" y="56"/>
                    <a:pt x="2453" y="52"/>
                    <a:pt x="2463" y="49"/>
                  </a:cubicBezTo>
                  <a:cubicBezTo>
                    <a:pt x="2466" y="50"/>
                    <a:pt x="2468" y="50"/>
                    <a:pt x="2471" y="50"/>
                  </a:cubicBezTo>
                  <a:cubicBezTo>
                    <a:pt x="2471" y="50"/>
                    <a:pt x="2471" y="50"/>
                    <a:pt x="2471" y="50"/>
                  </a:cubicBezTo>
                  <a:cubicBezTo>
                    <a:pt x="2487" y="50"/>
                    <a:pt x="2504" y="50"/>
                    <a:pt x="2516" y="36"/>
                  </a:cubicBezTo>
                  <a:cubicBezTo>
                    <a:pt x="2538" y="36"/>
                    <a:pt x="2551" y="11"/>
                    <a:pt x="2575" y="15"/>
                  </a:cubicBezTo>
                  <a:cubicBezTo>
                    <a:pt x="2549" y="0"/>
                    <a:pt x="2525" y="12"/>
                    <a:pt x="250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xmlns="" id="{5048FA1F-257D-4462-94A1-2D9E53F8E37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29063" y="6350"/>
              <a:ext cx="1911350" cy="1619250"/>
            </a:xfrm>
            <a:custGeom>
              <a:avLst/>
              <a:gdLst>
                <a:gd name="T0" fmla="*/ 47 w 1018"/>
                <a:gd name="T1" fmla="*/ 358 h 862"/>
                <a:gd name="T2" fmla="*/ 51 w 1018"/>
                <a:gd name="T3" fmla="*/ 449 h 862"/>
                <a:gd name="T4" fmla="*/ 70 w 1018"/>
                <a:gd name="T5" fmla="*/ 534 h 862"/>
                <a:gd name="T6" fmla="*/ 182 w 1018"/>
                <a:gd name="T7" fmla="*/ 591 h 862"/>
                <a:gd name="T8" fmla="*/ 210 w 1018"/>
                <a:gd name="T9" fmla="*/ 513 h 862"/>
                <a:gd name="T10" fmla="*/ 403 w 1018"/>
                <a:gd name="T11" fmla="*/ 371 h 862"/>
                <a:gd name="T12" fmla="*/ 332 w 1018"/>
                <a:gd name="T13" fmla="*/ 844 h 862"/>
                <a:gd name="T14" fmla="*/ 395 w 1018"/>
                <a:gd name="T15" fmla="*/ 829 h 862"/>
                <a:gd name="T16" fmla="*/ 514 w 1018"/>
                <a:gd name="T17" fmla="*/ 372 h 862"/>
                <a:gd name="T18" fmla="*/ 586 w 1018"/>
                <a:gd name="T19" fmla="*/ 338 h 862"/>
                <a:gd name="T20" fmla="*/ 588 w 1018"/>
                <a:gd name="T21" fmla="*/ 631 h 862"/>
                <a:gd name="T22" fmla="*/ 588 w 1018"/>
                <a:gd name="T23" fmla="*/ 631 h 862"/>
                <a:gd name="T24" fmla="*/ 609 w 1018"/>
                <a:gd name="T25" fmla="*/ 631 h 862"/>
                <a:gd name="T26" fmla="*/ 609 w 1018"/>
                <a:gd name="T27" fmla="*/ 631 h 862"/>
                <a:gd name="T28" fmla="*/ 692 w 1018"/>
                <a:gd name="T29" fmla="*/ 481 h 862"/>
                <a:gd name="T30" fmla="*/ 843 w 1018"/>
                <a:gd name="T31" fmla="*/ 477 h 862"/>
                <a:gd name="T32" fmla="*/ 978 w 1018"/>
                <a:gd name="T33" fmla="*/ 679 h 862"/>
                <a:gd name="T34" fmla="*/ 996 w 1018"/>
                <a:gd name="T35" fmla="*/ 573 h 862"/>
                <a:gd name="T36" fmla="*/ 946 w 1018"/>
                <a:gd name="T37" fmla="*/ 385 h 862"/>
                <a:gd name="T38" fmla="*/ 907 w 1018"/>
                <a:gd name="T39" fmla="*/ 334 h 862"/>
                <a:gd name="T40" fmla="*/ 753 w 1018"/>
                <a:gd name="T41" fmla="*/ 48 h 862"/>
                <a:gd name="T42" fmla="*/ 666 w 1018"/>
                <a:gd name="T43" fmla="*/ 83 h 862"/>
                <a:gd name="T44" fmla="*/ 673 w 1018"/>
                <a:gd name="T45" fmla="*/ 161 h 862"/>
                <a:gd name="T46" fmla="*/ 582 w 1018"/>
                <a:gd name="T47" fmla="*/ 89 h 862"/>
                <a:gd name="T48" fmla="*/ 486 w 1018"/>
                <a:gd name="T49" fmla="*/ 48 h 862"/>
                <a:gd name="T50" fmla="*/ 426 w 1018"/>
                <a:gd name="T51" fmla="*/ 250 h 862"/>
                <a:gd name="T52" fmla="*/ 276 w 1018"/>
                <a:gd name="T53" fmla="*/ 318 h 862"/>
                <a:gd name="T54" fmla="*/ 281 w 1018"/>
                <a:gd name="T55" fmla="*/ 191 h 862"/>
                <a:gd name="T56" fmla="*/ 279 w 1018"/>
                <a:gd name="T57" fmla="*/ 76 h 862"/>
                <a:gd name="T58" fmla="*/ 171 w 1018"/>
                <a:gd name="T59" fmla="*/ 100 h 862"/>
                <a:gd name="T60" fmla="*/ 59 w 1018"/>
                <a:gd name="T61" fmla="*/ 358 h 862"/>
                <a:gd name="T62" fmla="*/ 725 w 1018"/>
                <a:gd name="T63" fmla="*/ 232 h 862"/>
                <a:gd name="T64" fmla="*/ 779 w 1018"/>
                <a:gd name="T65" fmla="*/ 382 h 862"/>
                <a:gd name="T66" fmla="*/ 697 w 1018"/>
                <a:gd name="T67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8" h="862">
                  <a:moveTo>
                    <a:pt x="59" y="358"/>
                  </a:moveTo>
                  <a:cubicBezTo>
                    <a:pt x="55" y="358"/>
                    <a:pt x="51" y="357"/>
                    <a:pt x="47" y="358"/>
                  </a:cubicBezTo>
                  <a:cubicBezTo>
                    <a:pt x="29" y="362"/>
                    <a:pt x="8" y="362"/>
                    <a:pt x="2" y="386"/>
                  </a:cubicBezTo>
                  <a:cubicBezTo>
                    <a:pt x="0" y="398"/>
                    <a:pt x="40" y="448"/>
                    <a:pt x="51" y="449"/>
                  </a:cubicBezTo>
                  <a:cubicBezTo>
                    <a:pt x="97" y="456"/>
                    <a:pt x="97" y="456"/>
                    <a:pt x="79" y="502"/>
                  </a:cubicBezTo>
                  <a:cubicBezTo>
                    <a:pt x="75" y="512"/>
                    <a:pt x="70" y="523"/>
                    <a:pt x="70" y="534"/>
                  </a:cubicBezTo>
                  <a:cubicBezTo>
                    <a:pt x="69" y="550"/>
                    <a:pt x="60" y="573"/>
                    <a:pt x="83" y="580"/>
                  </a:cubicBezTo>
                  <a:cubicBezTo>
                    <a:pt x="115" y="590"/>
                    <a:pt x="149" y="598"/>
                    <a:pt x="182" y="591"/>
                  </a:cubicBezTo>
                  <a:cubicBezTo>
                    <a:pt x="196" y="589"/>
                    <a:pt x="208" y="578"/>
                    <a:pt x="208" y="559"/>
                  </a:cubicBezTo>
                  <a:cubicBezTo>
                    <a:pt x="208" y="544"/>
                    <a:pt x="209" y="528"/>
                    <a:pt x="210" y="513"/>
                  </a:cubicBezTo>
                  <a:cubicBezTo>
                    <a:pt x="211" y="482"/>
                    <a:pt x="210" y="443"/>
                    <a:pt x="238" y="427"/>
                  </a:cubicBezTo>
                  <a:cubicBezTo>
                    <a:pt x="286" y="398"/>
                    <a:pt x="343" y="388"/>
                    <a:pt x="403" y="371"/>
                  </a:cubicBezTo>
                  <a:cubicBezTo>
                    <a:pt x="386" y="444"/>
                    <a:pt x="369" y="509"/>
                    <a:pt x="354" y="576"/>
                  </a:cubicBezTo>
                  <a:cubicBezTo>
                    <a:pt x="333" y="664"/>
                    <a:pt x="320" y="753"/>
                    <a:pt x="332" y="844"/>
                  </a:cubicBezTo>
                  <a:cubicBezTo>
                    <a:pt x="334" y="862"/>
                    <a:pt x="350" y="858"/>
                    <a:pt x="351" y="858"/>
                  </a:cubicBezTo>
                  <a:cubicBezTo>
                    <a:pt x="365" y="846"/>
                    <a:pt x="386" y="841"/>
                    <a:pt x="395" y="829"/>
                  </a:cubicBezTo>
                  <a:cubicBezTo>
                    <a:pt x="410" y="808"/>
                    <a:pt x="418" y="781"/>
                    <a:pt x="426" y="756"/>
                  </a:cubicBezTo>
                  <a:cubicBezTo>
                    <a:pt x="463" y="630"/>
                    <a:pt x="490" y="501"/>
                    <a:pt x="514" y="372"/>
                  </a:cubicBezTo>
                  <a:cubicBezTo>
                    <a:pt x="524" y="323"/>
                    <a:pt x="547" y="297"/>
                    <a:pt x="593" y="285"/>
                  </a:cubicBezTo>
                  <a:cubicBezTo>
                    <a:pt x="596" y="304"/>
                    <a:pt x="591" y="322"/>
                    <a:pt x="586" y="338"/>
                  </a:cubicBezTo>
                  <a:cubicBezTo>
                    <a:pt x="566" y="401"/>
                    <a:pt x="553" y="465"/>
                    <a:pt x="558" y="530"/>
                  </a:cubicBezTo>
                  <a:cubicBezTo>
                    <a:pt x="560" y="563"/>
                    <a:pt x="546" y="607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91" y="641"/>
                    <a:pt x="594" y="650"/>
                    <a:pt x="598" y="661"/>
                  </a:cubicBezTo>
                  <a:cubicBezTo>
                    <a:pt x="607" y="651"/>
                    <a:pt x="609" y="642"/>
                    <a:pt x="609" y="631"/>
                  </a:cubicBezTo>
                  <a:cubicBezTo>
                    <a:pt x="607" y="629"/>
                    <a:pt x="604" y="627"/>
                    <a:pt x="602" y="626"/>
                  </a:cubicBezTo>
                  <a:cubicBezTo>
                    <a:pt x="604" y="625"/>
                    <a:pt x="607" y="626"/>
                    <a:pt x="609" y="631"/>
                  </a:cubicBezTo>
                  <a:cubicBezTo>
                    <a:pt x="624" y="577"/>
                    <a:pt x="623" y="519"/>
                    <a:pt x="642" y="463"/>
                  </a:cubicBezTo>
                  <a:cubicBezTo>
                    <a:pt x="658" y="474"/>
                    <a:pt x="674" y="479"/>
                    <a:pt x="692" y="481"/>
                  </a:cubicBezTo>
                  <a:cubicBezTo>
                    <a:pt x="733" y="487"/>
                    <a:pt x="770" y="466"/>
                    <a:pt x="810" y="461"/>
                  </a:cubicBezTo>
                  <a:cubicBezTo>
                    <a:pt x="830" y="459"/>
                    <a:pt x="836" y="462"/>
                    <a:pt x="843" y="477"/>
                  </a:cubicBezTo>
                  <a:cubicBezTo>
                    <a:pt x="865" y="521"/>
                    <a:pt x="881" y="567"/>
                    <a:pt x="890" y="617"/>
                  </a:cubicBezTo>
                  <a:cubicBezTo>
                    <a:pt x="902" y="691"/>
                    <a:pt x="905" y="690"/>
                    <a:pt x="978" y="679"/>
                  </a:cubicBezTo>
                  <a:cubicBezTo>
                    <a:pt x="1013" y="674"/>
                    <a:pt x="1018" y="655"/>
                    <a:pt x="1013" y="627"/>
                  </a:cubicBezTo>
                  <a:cubicBezTo>
                    <a:pt x="1010" y="609"/>
                    <a:pt x="1005" y="590"/>
                    <a:pt x="996" y="573"/>
                  </a:cubicBezTo>
                  <a:cubicBezTo>
                    <a:pt x="971" y="523"/>
                    <a:pt x="959" y="469"/>
                    <a:pt x="943" y="416"/>
                  </a:cubicBezTo>
                  <a:cubicBezTo>
                    <a:pt x="939" y="404"/>
                    <a:pt x="941" y="394"/>
                    <a:pt x="946" y="385"/>
                  </a:cubicBezTo>
                  <a:cubicBezTo>
                    <a:pt x="958" y="363"/>
                    <a:pt x="952" y="345"/>
                    <a:pt x="929" y="342"/>
                  </a:cubicBezTo>
                  <a:cubicBezTo>
                    <a:pt x="920" y="341"/>
                    <a:pt x="913" y="345"/>
                    <a:pt x="907" y="334"/>
                  </a:cubicBezTo>
                  <a:cubicBezTo>
                    <a:pt x="880" y="282"/>
                    <a:pt x="848" y="233"/>
                    <a:pt x="825" y="180"/>
                  </a:cubicBezTo>
                  <a:cubicBezTo>
                    <a:pt x="805" y="134"/>
                    <a:pt x="781" y="90"/>
                    <a:pt x="753" y="48"/>
                  </a:cubicBezTo>
                  <a:cubicBezTo>
                    <a:pt x="749" y="41"/>
                    <a:pt x="743" y="28"/>
                    <a:pt x="735" y="32"/>
                  </a:cubicBezTo>
                  <a:cubicBezTo>
                    <a:pt x="710" y="45"/>
                    <a:pt x="684" y="60"/>
                    <a:pt x="666" y="83"/>
                  </a:cubicBezTo>
                  <a:cubicBezTo>
                    <a:pt x="653" y="100"/>
                    <a:pt x="673" y="112"/>
                    <a:pt x="676" y="127"/>
                  </a:cubicBezTo>
                  <a:cubicBezTo>
                    <a:pt x="678" y="139"/>
                    <a:pt x="696" y="150"/>
                    <a:pt x="673" y="161"/>
                  </a:cubicBezTo>
                  <a:cubicBezTo>
                    <a:pt x="636" y="178"/>
                    <a:pt x="601" y="201"/>
                    <a:pt x="557" y="213"/>
                  </a:cubicBezTo>
                  <a:cubicBezTo>
                    <a:pt x="566" y="170"/>
                    <a:pt x="573" y="129"/>
                    <a:pt x="582" y="89"/>
                  </a:cubicBezTo>
                  <a:cubicBezTo>
                    <a:pt x="592" y="45"/>
                    <a:pt x="584" y="29"/>
                    <a:pt x="539" y="12"/>
                  </a:cubicBezTo>
                  <a:cubicBezTo>
                    <a:pt x="506" y="0"/>
                    <a:pt x="499" y="30"/>
                    <a:pt x="486" y="48"/>
                  </a:cubicBezTo>
                  <a:cubicBezTo>
                    <a:pt x="474" y="64"/>
                    <a:pt x="466" y="83"/>
                    <a:pt x="462" y="103"/>
                  </a:cubicBezTo>
                  <a:cubicBezTo>
                    <a:pt x="450" y="152"/>
                    <a:pt x="438" y="201"/>
                    <a:pt x="426" y="250"/>
                  </a:cubicBezTo>
                  <a:cubicBezTo>
                    <a:pt x="423" y="263"/>
                    <a:pt x="421" y="275"/>
                    <a:pt x="406" y="280"/>
                  </a:cubicBezTo>
                  <a:cubicBezTo>
                    <a:pt x="363" y="292"/>
                    <a:pt x="319" y="305"/>
                    <a:pt x="276" y="318"/>
                  </a:cubicBezTo>
                  <a:cubicBezTo>
                    <a:pt x="255" y="324"/>
                    <a:pt x="252" y="314"/>
                    <a:pt x="255" y="297"/>
                  </a:cubicBezTo>
                  <a:cubicBezTo>
                    <a:pt x="261" y="261"/>
                    <a:pt x="266" y="225"/>
                    <a:pt x="281" y="191"/>
                  </a:cubicBezTo>
                  <a:cubicBezTo>
                    <a:pt x="294" y="161"/>
                    <a:pt x="298" y="130"/>
                    <a:pt x="300" y="99"/>
                  </a:cubicBezTo>
                  <a:cubicBezTo>
                    <a:pt x="301" y="83"/>
                    <a:pt x="297" y="76"/>
                    <a:pt x="279" y="76"/>
                  </a:cubicBezTo>
                  <a:cubicBezTo>
                    <a:pt x="261" y="75"/>
                    <a:pt x="242" y="71"/>
                    <a:pt x="224" y="66"/>
                  </a:cubicBezTo>
                  <a:cubicBezTo>
                    <a:pt x="192" y="57"/>
                    <a:pt x="183" y="72"/>
                    <a:pt x="171" y="100"/>
                  </a:cubicBezTo>
                  <a:cubicBezTo>
                    <a:pt x="143" y="164"/>
                    <a:pt x="145" y="233"/>
                    <a:pt x="126" y="298"/>
                  </a:cubicBezTo>
                  <a:cubicBezTo>
                    <a:pt x="114" y="341"/>
                    <a:pt x="97" y="356"/>
                    <a:pt x="59" y="358"/>
                  </a:cubicBezTo>
                  <a:close/>
                  <a:moveTo>
                    <a:pt x="697" y="282"/>
                  </a:moveTo>
                  <a:cubicBezTo>
                    <a:pt x="703" y="265"/>
                    <a:pt x="715" y="249"/>
                    <a:pt x="725" y="232"/>
                  </a:cubicBezTo>
                  <a:cubicBezTo>
                    <a:pt x="757" y="273"/>
                    <a:pt x="777" y="314"/>
                    <a:pt x="794" y="358"/>
                  </a:cubicBezTo>
                  <a:cubicBezTo>
                    <a:pt x="802" y="378"/>
                    <a:pt x="797" y="383"/>
                    <a:pt x="779" y="382"/>
                  </a:cubicBezTo>
                  <a:cubicBezTo>
                    <a:pt x="774" y="382"/>
                    <a:pt x="769" y="383"/>
                    <a:pt x="764" y="383"/>
                  </a:cubicBezTo>
                  <a:cubicBezTo>
                    <a:pt x="618" y="393"/>
                    <a:pt x="664" y="384"/>
                    <a:pt x="697" y="2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xmlns="" id="{A62531C3-D753-448E-AB4D-87CE7804FB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92888" y="-477838"/>
              <a:ext cx="1638300" cy="1947863"/>
            </a:xfrm>
            <a:custGeom>
              <a:avLst/>
              <a:gdLst>
                <a:gd name="T0" fmla="*/ 14 w 873"/>
                <a:gd name="T1" fmla="*/ 1009 h 1036"/>
                <a:gd name="T2" fmla="*/ 20 w 873"/>
                <a:gd name="T3" fmla="*/ 1026 h 1036"/>
                <a:gd name="T4" fmla="*/ 44 w 873"/>
                <a:gd name="T5" fmla="*/ 1024 h 1036"/>
                <a:gd name="T6" fmla="*/ 118 w 873"/>
                <a:gd name="T7" fmla="*/ 878 h 1036"/>
                <a:gd name="T8" fmla="*/ 151 w 873"/>
                <a:gd name="T9" fmla="*/ 746 h 1036"/>
                <a:gd name="T10" fmla="*/ 167 w 873"/>
                <a:gd name="T11" fmla="*/ 764 h 1036"/>
                <a:gd name="T12" fmla="*/ 280 w 873"/>
                <a:gd name="T13" fmla="*/ 911 h 1036"/>
                <a:gd name="T14" fmla="*/ 435 w 873"/>
                <a:gd name="T15" fmla="*/ 964 h 1036"/>
                <a:gd name="T16" fmla="*/ 466 w 873"/>
                <a:gd name="T17" fmla="*/ 913 h 1036"/>
                <a:gd name="T18" fmla="*/ 696 w 873"/>
                <a:gd name="T19" fmla="*/ 846 h 1036"/>
                <a:gd name="T20" fmla="*/ 762 w 873"/>
                <a:gd name="T21" fmla="*/ 639 h 1036"/>
                <a:gd name="T22" fmla="*/ 639 w 873"/>
                <a:gd name="T23" fmla="*/ 496 h 1036"/>
                <a:gd name="T24" fmla="*/ 650 w 873"/>
                <a:gd name="T25" fmla="*/ 490 h 1036"/>
                <a:gd name="T26" fmla="*/ 676 w 873"/>
                <a:gd name="T27" fmla="*/ 443 h 1036"/>
                <a:gd name="T28" fmla="*/ 650 w 873"/>
                <a:gd name="T29" fmla="*/ 416 h 1036"/>
                <a:gd name="T30" fmla="*/ 650 w 873"/>
                <a:gd name="T31" fmla="*/ 401 h 1036"/>
                <a:gd name="T32" fmla="*/ 766 w 873"/>
                <a:gd name="T33" fmla="*/ 311 h 1036"/>
                <a:gd name="T34" fmla="*/ 837 w 873"/>
                <a:gd name="T35" fmla="*/ 325 h 1036"/>
                <a:gd name="T36" fmla="*/ 837 w 873"/>
                <a:gd name="T37" fmla="*/ 325 h 1036"/>
                <a:gd name="T38" fmla="*/ 863 w 873"/>
                <a:gd name="T39" fmla="*/ 362 h 1036"/>
                <a:gd name="T40" fmla="*/ 858 w 873"/>
                <a:gd name="T41" fmla="*/ 317 h 1036"/>
                <a:gd name="T42" fmla="*/ 861 w 873"/>
                <a:gd name="T43" fmla="*/ 281 h 1036"/>
                <a:gd name="T44" fmla="*/ 677 w 873"/>
                <a:gd name="T45" fmla="*/ 218 h 1036"/>
                <a:gd name="T46" fmla="*/ 613 w 873"/>
                <a:gd name="T47" fmla="*/ 265 h 1036"/>
                <a:gd name="T48" fmla="*/ 474 w 873"/>
                <a:gd name="T49" fmla="*/ 462 h 1036"/>
                <a:gd name="T50" fmla="*/ 446 w 873"/>
                <a:gd name="T51" fmla="*/ 482 h 1036"/>
                <a:gd name="T52" fmla="*/ 227 w 873"/>
                <a:gd name="T53" fmla="*/ 529 h 1036"/>
                <a:gd name="T54" fmla="*/ 204 w 873"/>
                <a:gd name="T55" fmla="*/ 507 h 1036"/>
                <a:gd name="T56" fmla="*/ 256 w 873"/>
                <a:gd name="T57" fmla="*/ 298 h 1036"/>
                <a:gd name="T58" fmla="*/ 306 w 873"/>
                <a:gd name="T59" fmla="*/ 72 h 1036"/>
                <a:gd name="T60" fmla="*/ 256 w 873"/>
                <a:gd name="T61" fmla="*/ 12 h 1036"/>
                <a:gd name="T62" fmla="*/ 217 w 873"/>
                <a:gd name="T63" fmla="*/ 37 h 1036"/>
                <a:gd name="T64" fmla="*/ 173 w 873"/>
                <a:gd name="T65" fmla="*/ 140 h 1036"/>
                <a:gd name="T66" fmla="*/ 88 w 873"/>
                <a:gd name="T67" fmla="*/ 513 h 1036"/>
                <a:gd name="T68" fmla="*/ 57 w 873"/>
                <a:gd name="T69" fmla="*/ 633 h 1036"/>
                <a:gd name="T70" fmla="*/ 14 w 873"/>
                <a:gd name="T71" fmla="*/ 1009 h 1036"/>
                <a:gd name="T72" fmla="*/ 431 w 873"/>
                <a:gd name="T73" fmla="*/ 585 h 1036"/>
                <a:gd name="T74" fmla="*/ 442 w 873"/>
                <a:gd name="T75" fmla="*/ 583 h 1036"/>
                <a:gd name="T76" fmla="*/ 566 w 873"/>
                <a:gd name="T77" fmla="*/ 617 h 1036"/>
                <a:gd name="T78" fmla="*/ 617 w 873"/>
                <a:gd name="T79" fmla="*/ 656 h 1036"/>
                <a:gd name="T80" fmla="*/ 629 w 873"/>
                <a:gd name="T81" fmla="*/ 754 h 1036"/>
                <a:gd name="T82" fmla="*/ 521 w 873"/>
                <a:gd name="T83" fmla="*/ 826 h 1036"/>
                <a:gd name="T84" fmla="*/ 469 w 873"/>
                <a:gd name="T85" fmla="*/ 873 h 1036"/>
                <a:gd name="T86" fmla="*/ 456 w 873"/>
                <a:gd name="T87" fmla="*/ 875 h 1036"/>
                <a:gd name="T88" fmla="*/ 440 w 873"/>
                <a:gd name="T89" fmla="*/ 881 h 1036"/>
                <a:gd name="T90" fmla="*/ 440 w 873"/>
                <a:gd name="T91" fmla="*/ 881 h 1036"/>
                <a:gd name="T92" fmla="*/ 440 w 873"/>
                <a:gd name="T93" fmla="*/ 881 h 1036"/>
                <a:gd name="T94" fmla="*/ 370 w 873"/>
                <a:gd name="T95" fmla="*/ 820 h 1036"/>
                <a:gd name="T96" fmla="*/ 313 w 873"/>
                <a:gd name="T97" fmla="*/ 762 h 1036"/>
                <a:gd name="T98" fmla="*/ 205 w 873"/>
                <a:gd name="T99" fmla="*/ 650 h 1036"/>
                <a:gd name="T100" fmla="*/ 431 w 873"/>
                <a:gd name="T101" fmla="*/ 58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3" h="1036">
                  <a:moveTo>
                    <a:pt x="14" y="1009"/>
                  </a:moveTo>
                  <a:cubicBezTo>
                    <a:pt x="14" y="1015"/>
                    <a:pt x="9" y="1032"/>
                    <a:pt x="20" y="1026"/>
                  </a:cubicBezTo>
                  <a:cubicBezTo>
                    <a:pt x="29" y="1021"/>
                    <a:pt x="33" y="1036"/>
                    <a:pt x="44" y="1024"/>
                  </a:cubicBezTo>
                  <a:cubicBezTo>
                    <a:pt x="83" y="982"/>
                    <a:pt x="105" y="933"/>
                    <a:pt x="118" y="878"/>
                  </a:cubicBezTo>
                  <a:cubicBezTo>
                    <a:pt x="129" y="836"/>
                    <a:pt x="139" y="793"/>
                    <a:pt x="151" y="746"/>
                  </a:cubicBezTo>
                  <a:cubicBezTo>
                    <a:pt x="159" y="755"/>
                    <a:pt x="164" y="759"/>
                    <a:pt x="167" y="764"/>
                  </a:cubicBezTo>
                  <a:cubicBezTo>
                    <a:pt x="205" y="813"/>
                    <a:pt x="243" y="862"/>
                    <a:pt x="280" y="911"/>
                  </a:cubicBezTo>
                  <a:cubicBezTo>
                    <a:pt x="320" y="964"/>
                    <a:pt x="374" y="978"/>
                    <a:pt x="435" y="964"/>
                  </a:cubicBezTo>
                  <a:cubicBezTo>
                    <a:pt x="460" y="959"/>
                    <a:pt x="488" y="949"/>
                    <a:pt x="466" y="913"/>
                  </a:cubicBezTo>
                  <a:cubicBezTo>
                    <a:pt x="550" y="909"/>
                    <a:pt x="628" y="898"/>
                    <a:pt x="696" y="846"/>
                  </a:cubicBezTo>
                  <a:cubicBezTo>
                    <a:pt x="763" y="796"/>
                    <a:pt x="789" y="719"/>
                    <a:pt x="762" y="639"/>
                  </a:cubicBezTo>
                  <a:cubicBezTo>
                    <a:pt x="741" y="574"/>
                    <a:pt x="691" y="535"/>
                    <a:pt x="639" y="496"/>
                  </a:cubicBezTo>
                  <a:cubicBezTo>
                    <a:pt x="644" y="494"/>
                    <a:pt x="647" y="492"/>
                    <a:pt x="650" y="490"/>
                  </a:cubicBezTo>
                  <a:cubicBezTo>
                    <a:pt x="665" y="478"/>
                    <a:pt x="673" y="460"/>
                    <a:pt x="676" y="443"/>
                  </a:cubicBezTo>
                  <a:cubicBezTo>
                    <a:pt x="679" y="429"/>
                    <a:pt x="671" y="415"/>
                    <a:pt x="650" y="416"/>
                  </a:cubicBezTo>
                  <a:cubicBezTo>
                    <a:pt x="643" y="416"/>
                    <a:pt x="646" y="404"/>
                    <a:pt x="650" y="401"/>
                  </a:cubicBezTo>
                  <a:cubicBezTo>
                    <a:pt x="689" y="371"/>
                    <a:pt x="702" y="310"/>
                    <a:pt x="766" y="311"/>
                  </a:cubicBezTo>
                  <a:cubicBezTo>
                    <a:pt x="791" y="312"/>
                    <a:pt x="813" y="322"/>
                    <a:pt x="837" y="325"/>
                  </a:cubicBezTo>
                  <a:cubicBezTo>
                    <a:pt x="837" y="325"/>
                    <a:pt x="837" y="325"/>
                    <a:pt x="837" y="325"/>
                  </a:cubicBezTo>
                  <a:cubicBezTo>
                    <a:pt x="840" y="341"/>
                    <a:pt x="860" y="345"/>
                    <a:pt x="863" y="362"/>
                  </a:cubicBezTo>
                  <a:cubicBezTo>
                    <a:pt x="870" y="345"/>
                    <a:pt x="868" y="331"/>
                    <a:pt x="858" y="317"/>
                  </a:cubicBezTo>
                  <a:cubicBezTo>
                    <a:pt x="873" y="306"/>
                    <a:pt x="868" y="294"/>
                    <a:pt x="861" y="281"/>
                  </a:cubicBezTo>
                  <a:cubicBezTo>
                    <a:pt x="835" y="230"/>
                    <a:pt x="755" y="177"/>
                    <a:pt x="677" y="218"/>
                  </a:cubicBezTo>
                  <a:cubicBezTo>
                    <a:pt x="653" y="231"/>
                    <a:pt x="632" y="246"/>
                    <a:pt x="613" y="265"/>
                  </a:cubicBezTo>
                  <a:cubicBezTo>
                    <a:pt x="555" y="322"/>
                    <a:pt x="490" y="375"/>
                    <a:pt x="474" y="462"/>
                  </a:cubicBezTo>
                  <a:cubicBezTo>
                    <a:pt x="470" y="480"/>
                    <a:pt x="457" y="478"/>
                    <a:pt x="446" y="482"/>
                  </a:cubicBezTo>
                  <a:cubicBezTo>
                    <a:pt x="374" y="504"/>
                    <a:pt x="301" y="514"/>
                    <a:pt x="227" y="529"/>
                  </a:cubicBezTo>
                  <a:cubicBezTo>
                    <a:pt x="205" y="533"/>
                    <a:pt x="200" y="526"/>
                    <a:pt x="204" y="507"/>
                  </a:cubicBezTo>
                  <a:cubicBezTo>
                    <a:pt x="221" y="437"/>
                    <a:pt x="236" y="367"/>
                    <a:pt x="256" y="298"/>
                  </a:cubicBezTo>
                  <a:cubicBezTo>
                    <a:pt x="277" y="223"/>
                    <a:pt x="288" y="147"/>
                    <a:pt x="306" y="72"/>
                  </a:cubicBezTo>
                  <a:cubicBezTo>
                    <a:pt x="315" y="32"/>
                    <a:pt x="281" y="24"/>
                    <a:pt x="256" y="12"/>
                  </a:cubicBezTo>
                  <a:cubicBezTo>
                    <a:pt x="233" y="0"/>
                    <a:pt x="226" y="24"/>
                    <a:pt x="217" y="37"/>
                  </a:cubicBezTo>
                  <a:cubicBezTo>
                    <a:pt x="194" y="68"/>
                    <a:pt x="181" y="103"/>
                    <a:pt x="173" y="140"/>
                  </a:cubicBezTo>
                  <a:cubicBezTo>
                    <a:pt x="145" y="265"/>
                    <a:pt x="120" y="390"/>
                    <a:pt x="88" y="513"/>
                  </a:cubicBezTo>
                  <a:cubicBezTo>
                    <a:pt x="77" y="553"/>
                    <a:pt x="64" y="591"/>
                    <a:pt x="57" y="633"/>
                  </a:cubicBezTo>
                  <a:cubicBezTo>
                    <a:pt x="35" y="758"/>
                    <a:pt x="0" y="881"/>
                    <a:pt x="14" y="1009"/>
                  </a:cubicBezTo>
                  <a:close/>
                  <a:moveTo>
                    <a:pt x="431" y="585"/>
                  </a:moveTo>
                  <a:cubicBezTo>
                    <a:pt x="435" y="585"/>
                    <a:pt x="439" y="585"/>
                    <a:pt x="442" y="583"/>
                  </a:cubicBezTo>
                  <a:cubicBezTo>
                    <a:pt x="498" y="542"/>
                    <a:pt x="531" y="579"/>
                    <a:pt x="566" y="617"/>
                  </a:cubicBezTo>
                  <a:cubicBezTo>
                    <a:pt x="580" y="633"/>
                    <a:pt x="598" y="647"/>
                    <a:pt x="617" y="656"/>
                  </a:cubicBezTo>
                  <a:cubicBezTo>
                    <a:pt x="666" y="679"/>
                    <a:pt x="659" y="719"/>
                    <a:pt x="629" y="754"/>
                  </a:cubicBezTo>
                  <a:cubicBezTo>
                    <a:pt x="601" y="788"/>
                    <a:pt x="559" y="807"/>
                    <a:pt x="521" y="826"/>
                  </a:cubicBezTo>
                  <a:cubicBezTo>
                    <a:pt x="497" y="838"/>
                    <a:pt x="475" y="843"/>
                    <a:pt x="469" y="873"/>
                  </a:cubicBezTo>
                  <a:cubicBezTo>
                    <a:pt x="469" y="874"/>
                    <a:pt x="461" y="874"/>
                    <a:pt x="456" y="875"/>
                  </a:cubicBezTo>
                  <a:cubicBezTo>
                    <a:pt x="451" y="877"/>
                    <a:pt x="445" y="879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28" y="848"/>
                    <a:pt x="393" y="841"/>
                    <a:pt x="370" y="820"/>
                  </a:cubicBezTo>
                  <a:cubicBezTo>
                    <a:pt x="350" y="802"/>
                    <a:pt x="331" y="783"/>
                    <a:pt x="313" y="762"/>
                  </a:cubicBezTo>
                  <a:cubicBezTo>
                    <a:pt x="280" y="723"/>
                    <a:pt x="241" y="688"/>
                    <a:pt x="205" y="650"/>
                  </a:cubicBezTo>
                  <a:cubicBezTo>
                    <a:pt x="278" y="625"/>
                    <a:pt x="353" y="599"/>
                    <a:pt x="431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55"/>
          <p:cNvSpPr>
            <a:spLocks noEditPoints="1"/>
          </p:cNvSpPr>
          <p:nvPr/>
        </p:nvSpPr>
        <p:spPr bwMode="auto">
          <a:xfrm>
            <a:off x="5746155" y="5167403"/>
            <a:ext cx="1839331" cy="405425"/>
          </a:xfrm>
          <a:custGeom>
            <a:avLst/>
            <a:gdLst/>
            <a:ahLst/>
            <a:cxnLst>
              <a:cxn ang="0">
                <a:pos x="770" y="210"/>
              </a:cxn>
              <a:cxn ang="0">
                <a:pos x="752" y="213"/>
              </a:cxn>
              <a:cxn ang="0">
                <a:pos x="785" y="230"/>
              </a:cxn>
              <a:cxn ang="0">
                <a:pos x="692" y="210"/>
              </a:cxn>
              <a:cxn ang="0">
                <a:pos x="685" y="210"/>
              </a:cxn>
              <a:cxn ang="0">
                <a:pos x="665" y="230"/>
              </a:cxn>
              <a:cxn ang="0">
                <a:pos x="616" y="194"/>
              </a:cxn>
              <a:cxn ang="0">
                <a:pos x="655" y="194"/>
              </a:cxn>
              <a:cxn ang="0">
                <a:pos x="591" y="202"/>
              </a:cxn>
              <a:cxn ang="0">
                <a:pos x="586" y="213"/>
              </a:cxn>
              <a:cxn ang="0">
                <a:pos x="603" y="218"/>
              </a:cxn>
              <a:cxn ang="0">
                <a:pos x="549" y="207"/>
              </a:cxn>
              <a:cxn ang="0">
                <a:pos x="549" y="189"/>
              </a:cxn>
              <a:cxn ang="0">
                <a:pos x="533" y="224"/>
              </a:cxn>
              <a:cxn ang="0">
                <a:pos x="511" y="230"/>
              </a:cxn>
              <a:cxn ang="0">
                <a:pos x="477" y="190"/>
              </a:cxn>
              <a:cxn ang="0">
                <a:pos x="477" y="226"/>
              </a:cxn>
              <a:cxn ang="0">
                <a:pos x="436" y="194"/>
              </a:cxn>
              <a:cxn ang="0">
                <a:pos x="414" y="230"/>
              </a:cxn>
              <a:cxn ang="0">
                <a:pos x="458" y="230"/>
              </a:cxn>
              <a:cxn ang="0">
                <a:pos x="376" y="223"/>
              </a:cxn>
              <a:cxn ang="0">
                <a:pos x="349" y="230"/>
              </a:cxn>
              <a:cxn ang="0">
                <a:pos x="365" y="211"/>
              </a:cxn>
              <a:cxn ang="0">
                <a:pos x="394" y="195"/>
              </a:cxn>
              <a:cxn ang="0">
                <a:pos x="391" y="190"/>
              </a:cxn>
              <a:cxn ang="0">
                <a:pos x="328" y="201"/>
              </a:cxn>
              <a:cxn ang="0">
                <a:pos x="331" y="193"/>
              </a:cxn>
              <a:cxn ang="0">
                <a:pos x="309" y="213"/>
              </a:cxn>
              <a:cxn ang="0">
                <a:pos x="333" y="219"/>
              </a:cxn>
              <a:cxn ang="0">
                <a:pos x="266" y="193"/>
              </a:cxn>
              <a:cxn ang="0">
                <a:pos x="266" y="231"/>
              </a:cxn>
              <a:cxn ang="0">
                <a:pos x="224" y="223"/>
              </a:cxn>
              <a:cxn ang="0">
                <a:pos x="191" y="230"/>
              </a:cxn>
              <a:cxn ang="0">
                <a:pos x="206" y="210"/>
              </a:cxn>
              <a:cxn ang="0">
                <a:pos x="224" y="207"/>
              </a:cxn>
              <a:cxn ang="0">
                <a:pos x="39" y="139"/>
              </a:cxn>
              <a:cxn ang="0">
                <a:pos x="84" y="143"/>
              </a:cxn>
              <a:cxn ang="0">
                <a:pos x="56" y="53"/>
              </a:cxn>
              <a:cxn ang="0">
                <a:pos x="1" y="125"/>
              </a:cxn>
              <a:cxn ang="0">
                <a:pos x="116" y="125"/>
              </a:cxn>
              <a:cxn ang="0">
                <a:pos x="186" y="18"/>
              </a:cxn>
              <a:cxn ang="0">
                <a:pos x="168" y="7"/>
              </a:cxn>
              <a:cxn ang="0">
                <a:pos x="127" y="79"/>
              </a:cxn>
              <a:cxn ang="0">
                <a:pos x="465" y="49"/>
              </a:cxn>
              <a:cxn ang="0">
                <a:pos x="423" y="139"/>
              </a:cxn>
              <a:cxn ang="0">
                <a:pos x="382" y="83"/>
              </a:cxn>
              <a:cxn ang="0">
                <a:pos x="408" y="65"/>
              </a:cxn>
              <a:cxn ang="0">
                <a:pos x="354" y="151"/>
              </a:cxn>
              <a:cxn ang="0">
                <a:pos x="465" y="97"/>
              </a:cxn>
              <a:cxn ang="0">
                <a:pos x="482" y="156"/>
              </a:cxn>
              <a:cxn ang="0">
                <a:pos x="563" y="53"/>
              </a:cxn>
              <a:cxn ang="0">
                <a:pos x="285" y="156"/>
              </a:cxn>
              <a:cxn ang="0">
                <a:pos x="258" y="73"/>
              </a:cxn>
              <a:cxn ang="0">
                <a:pos x="225" y="103"/>
              </a:cxn>
            </a:cxnLst>
            <a:rect l="0" t="0" r="r" b="b"/>
            <a:pathLst>
              <a:path w="785" h="231">
                <a:moveTo>
                  <a:pt x="779" y="190"/>
                </a:moveTo>
                <a:cubicBezTo>
                  <a:pt x="779" y="207"/>
                  <a:pt x="779" y="207"/>
                  <a:pt x="779" y="207"/>
                </a:cubicBezTo>
                <a:cubicBezTo>
                  <a:pt x="779" y="213"/>
                  <a:pt x="779" y="218"/>
                  <a:pt x="779" y="223"/>
                </a:cubicBezTo>
                <a:cubicBezTo>
                  <a:pt x="779" y="223"/>
                  <a:pt x="779" y="223"/>
                  <a:pt x="779" y="223"/>
                </a:cubicBezTo>
                <a:cubicBezTo>
                  <a:pt x="777" y="219"/>
                  <a:pt x="774" y="215"/>
                  <a:pt x="770" y="210"/>
                </a:cubicBezTo>
                <a:cubicBezTo>
                  <a:pt x="753" y="190"/>
                  <a:pt x="753" y="190"/>
                  <a:pt x="753" y="190"/>
                </a:cubicBezTo>
                <a:cubicBezTo>
                  <a:pt x="746" y="190"/>
                  <a:pt x="746" y="190"/>
                  <a:pt x="746" y="190"/>
                </a:cubicBezTo>
                <a:cubicBezTo>
                  <a:pt x="746" y="230"/>
                  <a:pt x="746" y="230"/>
                  <a:pt x="746" y="230"/>
                </a:cubicBezTo>
                <a:cubicBezTo>
                  <a:pt x="752" y="230"/>
                  <a:pt x="752" y="230"/>
                  <a:pt x="752" y="230"/>
                </a:cubicBezTo>
                <a:cubicBezTo>
                  <a:pt x="752" y="213"/>
                  <a:pt x="752" y="213"/>
                  <a:pt x="752" y="213"/>
                </a:cubicBezTo>
                <a:cubicBezTo>
                  <a:pt x="752" y="206"/>
                  <a:pt x="752" y="201"/>
                  <a:pt x="752" y="196"/>
                </a:cubicBezTo>
                <a:cubicBezTo>
                  <a:pt x="752" y="196"/>
                  <a:pt x="752" y="196"/>
                  <a:pt x="752" y="196"/>
                </a:cubicBezTo>
                <a:cubicBezTo>
                  <a:pt x="754" y="201"/>
                  <a:pt x="758" y="205"/>
                  <a:pt x="761" y="210"/>
                </a:cubicBezTo>
                <a:cubicBezTo>
                  <a:pt x="778" y="230"/>
                  <a:pt x="778" y="230"/>
                  <a:pt x="778" y="230"/>
                </a:cubicBezTo>
                <a:cubicBezTo>
                  <a:pt x="785" y="230"/>
                  <a:pt x="785" y="230"/>
                  <a:pt x="785" y="230"/>
                </a:cubicBezTo>
                <a:cubicBezTo>
                  <a:pt x="785" y="190"/>
                  <a:pt x="785" y="190"/>
                  <a:pt x="785" y="190"/>
                </a:cubicBezTo>
                <a:lnTo>
                  <a:pt x="779" y="190"/>
                </a:lnTo>
                <a:close/>
                <a:moveTo>
                  <a:pt x="708" y="227"/>
                </a:moveTo>
                <a:cubicBezTo>
                  <a:pt x="708" y="227"/>
                  <a:pt x="708" y="227"/>
                  <a:pt x="708" y="227"/>
                </a:cubicBezTo>
                <a:cubicBezTo>
                  <a:pt x="698" y="227"/>
                  <a:pt x="692" y="219"/>
                  <a:pt x="692" y="210"/>
                </a:cubicBezTo>
                <a:cubicBezTo>
                  <a:pt x="692" y="201"/>
                  <a:pt x="697" y="193"/>
                  <a:pt x="709" y="193"/>
                </a:cubicBezTo>
                <a:cubicBezTo>
                  <a:pt x="720" y="193"/>
                  <a:pt x="725" y="202"/>
                  <a:pt x="725" y="210"/>
                </a:cubicBezTo>
                <a:cubicBezTo>
                  <a:pt x="725" y="219"/>
                  <a:pt x="719" y="227"/>
                  <a:pt x="708" y="227"/>
                </a:cubicBezTo>
                <a:moveTo>
                  <a:pt x="709" y="189"/>
                </a:moveTo>
                <a:cubicBezTo>
                  <a:pt x="695" y="189"/>
                  <a:pt x="685" y="197"/>
                  <a:pt x="685" y="210"/>
                </a:cubicBezTo>
                <a:cubicBezTo>
                  <a:pt x="685" y="223"/>
                  <a:pt x="694" y="231"/>
                  <a:pt x="708" y="231"/>
                </a:cubicBezTo>
                <a:cubicBezTo>
                  <a:pt x="708" y="231"/>
                  <a:pt x="708" y="231"/>
                  <a:pt x="708" y="231"/>
                </a:cubicBezTo>
                <a:cubicBezTo>
                  <a:pt x="722" y="231"/>
                  <a:pt x="733" y="223"/>
                  <a:pt x="733" y="210"/>
                </a:cubicBezTo>
                <a:cubicBezTo>
                  <a:pt x="733" y="197"/>
                  <a:pt x="723" y="189"/>
                  <a:pt x="709" y="189"/>
                </a:cubicBezTo>
                <a:moveTo>
                  <a:pt x="665" y="230"/>
                </a:moveTo>
                <a:cubicBezTo>
                  <a:pt x="671" y="230"/>
                  <a:pt x="671" y="230"/>
                  <a:pt x="671" y="230"/>
                </a:cubicBezTo>
                <a:cubicBezTo>
                  <a:pt x="671" y="190"/>
                  <a:pt x="671" y="190"/>
                  <a:pt x="671" y="190"/>
                </a:cubicBezTo>
                <a:cubicBezTo>
                  <a:pt x="665" y="190"/>
                  <a:pt x="665" y="190"/>
                  <a:pt x="665" y="190"/>
                </a:cubicBezTo>
                <a:lnTo>
                  <a:pt x="665" y="230"/>
                </a:lnTo>
                <a:close/>
                <a:moveTo>
                  <a:pt x="616" y="194"/>
                </a:moveTo>
                <a:cubicBezTo>
                  <a:pt x="632" y="194"/>
                  <a:pt x="632" y="194"/>
                  <a:pt x="632" y="194"/>
                </a:cubicBezTo>
                <a:cubicBezTo>
                  <a:pt x="632" y="230"/>
                  <a:pt x="632" y="230"/>
                  <a:pt x="632" y="230"/>
                </a:cubicBezTo>
                <a:cubicBezTo>
                  <a:pt x="639" y="230"/>
                  <a:pt x="639" y="230"/>
                  <a:pt x="639" y="230"/>
                </a:cubicBezTo>
                <a:cubicBezTo>
                  <a:pt x="639" y="194"/>
                  <a:pt x="639" y="194"/>
                  <a:pt x="639" y="194"/>
                </a:cubicBezTo>
                <a:cubicBezTo>
                  <a:pt x="655" y="194"/>
                  <a:pt x="655" y="194"/>
                  <a:pt x="655" y="194"/>
                </a:cubicBezTo>
                <a:cubicBezTo>
                  <a:pt x="655" y="190"/>
                  <a:pt x="655" y="190"/>
                  <a:pt x="655" y="190"/>
                </a:cubicBezTo>
                <a:cubicBezTo>
                  <a:pt x="616" y="190"/>
                  <a:pt x="616" y="190"/>
                  <a:pt x="616" y="190"/>
                </a:cubicBezTo>
                <a:lnTo>
                  <a:pt x="616" y="194"/>
                </a:lnTo>
                <a:close/>
                <a:moveTo>
                  <a:pt x="586" y="213"/>
                </a:moveTo>
                <a:cubicBezTo>
                  <a:pt x="591" y="202"/>
                  <a:pt x="591" y="202"/>
                  <a:pt x="591" y="202"/>
                </a:cubicBezTo>
                <a:cubicBezTo>
                  <a:pt x="592" y="199"/>
                  <a:pt x="593" y="197"/>
                  <a:pt x="593" y="194"/>
                </a:cubicBezTo>
                <a:cubicBezTo>
                  <a:pt x="594" y="194"/>
                  <a:pt x="594" y="194"/>
                  <a:pt x="594" y="194"/>
                </a:cubicBezTo>
                <a:cubicBezTo>
                  <a:pt x="595" y="197"/>
                  <a:pt x="595" y="199"/>
                  <a:pt x="596" y="202"/>
                </a:cubicBezTo>
                <a:cubicBezTo>
                  <a:pt x="602" y="213"/>
                  <a:pt x="602" y="213"/>
                  <a:pt x="602" y="213"/>
                </a:cubicBezTo>
                <a:lnTo>
                  <a:pt x="586" y="213"/>
                </a:lnTo>
                <a:close/>
                <a:moveTo>
                  <a:pt x="590" y="190"/>
                </a:moveTo>
                <a:cubicBezTo>
                  <a:pt x="572" y="230"/>
                  <a:pt x="572" y="230"/>
                  <a:pt x="572" y="230"/>
                </a:cubicBezTo>
                <a:cubicBezTo>
                  <a:pt x="579" y="230"/>
                  <a:pt x="579" y="230"/>
                  <a:pt x="579" y="230"/>
                </a:cubicBezTo>
                <a:cubicBezTo>
                  <a:pt x="584" y="218"/>
                  <a:pt x="584" y="218"/>
                  <a:pt x="584" y="218"/>
                </a:cubicBezTo>
                <a:cubicBezTo>
                  <a:pt x="603" y="218"/>
                  <a:pt x="603" y="218"/>
                  <a:pt x="603" y="218"/>
                </a:cubicBezTo>
                <a:cubicBezTo>
                  <a:pt x="609" y="230"/>
                  <a:pt x="609" y="230"/>
                  <a:pt x="609" y="230"/>
                </a:cubicBezTo>
                <a:cubicBezTo>
                  <a:pt x="616" y="230"/>
                  <a:pt x="616" y="230"/>
                  <a:pt x="616" y="230"/>
                </a:cubicBezTo>
                <a:cubicBezTo>
                  <a:pt x="598" y="190"/>
                  <a:pt x="598" y="190"/>
                  <a:pt x="598" y="190"/>
                </a:cubicBezTo>
                <a:lnTo>
                  <a:pt x="590" y="190"/>
                </a:lnTo>
                <a:close/>
                <a:moveTo>
                  <a:pt x="549" y="207"/>
                </a:moveTo>
                <a:cubicBezTo>
                  <a:pt x="542" y="205"/>
                  <a:pt x="539" y="203"/>
                  <a:pt x="539" y="199"/>
                </a:cubicBezTo>
                <a:cubicBezTo>
                  <a:pt x="539" y="197"/>
                  <a:pt x="542" y="193"/>
                  <a:pt x="549" y="193"/>
                </a:cubicBezTo>
                <a:cubicBezTo>
                  <a:pt x="554" y="193"/>
                  <a:pt x="557" y="194"/>
                  <a:pt x="559" y="195"/>
                </a:cubicBezTo>
                <a:cubicBezTo>
                  <a:pt x="561" y="191"/>
                  <a:pt x="561" y="191"/>
                  <a:pt x="561" y="191"/>
                </a:cubicBezTo>
                <a:cubicBezTo>
                  <a:pt x="558" y="190"/>
                  <a:pt x="554" y="189"/>
                  <a:pt x="549" y="189"/>
                </a:cubicBezTo>
                <a:cubicBezTo>
                  <a:pt x="539" y="189"/>
                  <a:pt x="532" y="194"/>
                  <a:pt x="532" y="200"/>
                </a:cubicBezTo>
                <a:cubicBezTo>
                  <a:pt x="532" y="206"/>
                  <a:pt x="537" y="209"/>
                  <a:pt x="546" y="212"/>
                </a:cubicBezTo>
                <a:cubicBezTo>
                  <a:pt x="553" y="214"/>
                  <a:pt x="556" y="216"/>
                  <a:pt x="556" y="220"/>
                </a:cubicBezTo>
                <a:cubicBezTo>
                  <a:pt x="556" y="224"/>
                  <a:pt x="552" y="227"/>
                  <a:pt x="545" y="227"/>
                </a:cubicBezTo>
                <a:cubicBezTo>
                  <a:pt x="540" y="227"/>
                  <a:pt x="536" y="225"/>
                  <a:pt x="533" y="224"/>
                </a:cubicBezTo>
                <a:cubicBezTo>
                  <a:pt x="531" y="228"/>
                  <a:pt x="531" y="228"/>
                  <a:pt x="531" y="228"/>
                </a:cubicBezTo>
                <a:cubicBezTo>
                  <a:pt x="534" y="230"/>
                  <a:pt x="539" y="231"/>
                  <a:pt x="544" y="231"/>
                </a:cubicBezTo>
                <a:cubicBezTo>
                  <a:pt x="557" y="231"/>
                  <a:pt x="563" y="225"/>
                  <a:pt x="563" y="219"/>
                </a:cubicBezTo>
                <a:cubicBezTo>
                  <a:pt x="563" y="213"/>
                  <a:pt x="558" y="210"/>
                  <a:pt x="549" y="207"/>
                </a:cubicBezTo>
                <a:moveTo>
                  <a:pt x="511" y="230"/>
                </a:moveTo>
                <a:cubicBezTo>
                  <a:pt x="518" y="230"/>
                  <a:pt x="518" y="230"/>
                  <a:pt x="518" y="230"/>
                </a:cubicBezTo>
                <a:cubicBezTo>
                  <a:pt x="518" y="190"/>
                  <a:pt x="518" y="190"/>
                  <a:pt x="518" y="190"/>
                </a:cubicBezTo>
                <a:cubicBezTo>
                  <a:pt x="511" y="190"/>
                  <a:pt x="511" y="190"/>
                  <a:pt x="511" y="190"/>
                </a:cubicBezTo>
                <a:lnTo>
                  <a:pt x="511" y="230"/>
                </a:lnTo>
                <a:close/>
                <a:moveTo>
                  <a:pt x="477" y="190"/>
                </a:moveTo>
                <a:cubicBezTo>
                  <a:pt x="470" y="190"/>
                  <a:pt x="470" y="190"/>
                  <a:pt x="470" y="190"/>
                </a:cubicBezTo>
                <a:cubicBezTo>
                  <a:pt x="470" y="230"/>
                  <a:pt x="470" y="230"/>
                  <a:pt x="470" y="230"/>
                </a:cubicBezTo>
                <a:cubicBezTo>
                  <a:pt x="500" y="230"/>
                  <a:pt x="500" y="230"/>
                  <a:pt x="500" y="230"/>
                </a:cubicBezTo>
                <a:cubicBezTo>
                  <a:pt x="500" y="226"/>
                  <a:pt x="500" y="226"/>
                  <a:pt x="500" y="226"/>
                </a:cubicBezTo>
                <a:cubicBezTo>
                  <a:pt x="477" y="226"/>
                  <a:pt x="477" y="226"/>
                  <a:pt x="477" y="226"/>
                </a:cubicBezTo>
                <a:lnTo>
                  <a:pt x="477" y="190"/>
                </a:lnTo>
                <a:close/>
                <a:moveTo>
                  <a:pt x="428" y="213"/>
                </a:moveTo>
                <a:cubicBezTo>
                  <a:pt x="433" y="202"/>
                  <a:pt x="433" y="202"/>
                  <a:pt x="433" y="202"/>
                </a:cubicBezTo>
                <a:cubicBezTo>
                  <a:pt x="434" y="199"/>
                  <a:pt x="435" y="197"/>
                  <a:pt x="436" y="194"/>
                </a:cubicBezTo>
                <a:cubicBezTo>
                  <a:pt x="436" y="194"/>
                  <a:pt x="436" y="194"/>
                  <a:pt x="436" y="194"/>
                </a:cubicBezTo>
                <a:cubicBezTo>
                  <a:pt x="437" y="197"/>
                  <a:pt x="438" y="199"/>
                  <a:pt x="439" y="202"/>
                </a:cubicBezTo>
                <a:cubicBezTo>
                  <a:pt x="444" y="213"/>
                  <a:pt x="444" y="213"/>
                  <a:pt x="444" y="213"/>
                </a:cubicBezTo>
                <a:lnTo>
                  <a:pt x="428" y="213"/>
                </a:lnTo>
                <a:close/>
                <a:moveTo>
                  <a:pt x="432" y="190"/>
                </a:moveTo>
                <a:cubicBezTo>
                  <a:pt x="414" y="230"/>
                  <a:pt x="414" y="230"/>
                  <a:pt x="414" y="230"/>
                </a:cubicBezTo>
                <a:cubicBezTo>
                  <a:pt x="421" y="230"/>
                  <a:pt x="421" y="230"/>
                  <a:pt x="421" y="230"/>
                </a:cubicBezTo>
                <a:cubicBezTo>
                  <a:pt x="427" y="218"/>
                  <a:pt x="427" y="218"/>
                  <a:pt x="427" y="218"/>
                </a:cubicBezTo>
                <a:cubicBezTo>
                  <a:pt x="445" y="218"/>
                  <a:pt x="445" y="218"/>
                  <a:pt x="445" y="218"/>
                </a:cubicBezTo>
                <a:cubicBezTo>
                  <a:pt x="451" y="230"/>
                  <a:pt x="451" y="230"/>
                  <a:pt x="451" y="230"/>
                </a:cubicBezTo>
                <a:cubicBezTo>
                  <a:pt x="458" y="230"/>
                  <a:pt x="458" y="230"/>
                  <a:pt x="458" y="230"/>
                </a:cubicBezTo>
                <a:cubicBezTo>
                  <a:pt x="440" y="190"/>
                  <a:pt x="440" y="190"/>
                  <a:pt x="440" y="190"/>
                </a:cubicBezTo>
                <a:lnTo>
                  <a:pt x="432" y="190"/>
                </a:lnTo>
                <a:close/>
                <a:moveTo>
                  <a:pt x="391" y="190"/>
                </a:moveTo>
                <a:cubicBezTo>
                  <a:pt x="382" y="209"/>
                  <a:pt x="382" y="209"/>
                  <a:pt x="382" y="209"/>
                </a:cubicBezTo>
                <a:cubicBezTo>
                  <a:pt x="379" y="214"/>
                  <a:pt x="378" y="219"/>
                  <a:pt x="376" y="223"/>
                </a:cubicBezTo>
                <a:cubicBezTo>
                  <a:pt x="376" y="223"/>
                  <a:pt x="376" y="223"/>
                  <a:pt x="376" y="223"/>
                </a:cubicBezTo>
                <a:cubicBezTo>
                  <a:pt x="375" y="219"/>
                  <a:pt x="373" y="214"/>
                  <a:pt x="371" y="209"/>
                </a:cubicBezTo>
                <a:cubicBezTo>
                  <a:pt x="362" y="190"/>
                  <a:pt x="362" y="190"/>
                  <a:pt x="362" y="190"/>
                </a:cubicBezTo>
                <a:cubicBezTo>
                  <a:pt x="353" y="190"/>
                  <a:pt x="353" y="190"/>
                  <a:pt x="353" y="190"/>
                </a:cubicBezTo>
                <a:cubicBezTo>
                  <a:pt x="349" y="230"/>
                  <a:pt x="349" y="230"/>
                  <a:pt x="349" y="230"/>
                </a:cubicBezTo>
                <a:cubicBezTo>
                  <a:pt x="356" y="230"/>
                  <a:pt x="356" y="230"/>
                  <a:pt x="356" y="230"/>
                </a:cubicBezTo>
                <a:cubicBezTo>
                  <a:pt x="357" y="213"/>
                  <a:pt x="357" y="213"/>
                  <a:pt x="357" y="213"/>
                </a:cubicBezTo>
                <a:cubicBezTo>
                  <a:pt x="358" y="207"/>
                  <a:pt x="358" y="200"/>
                  <a:pt x="358" y="195"/>
                </a:cubicBezTo>
                <a:cubicBezTo>
                  <a:pt x="359" y="195"/>
                  <a:pt x="359" y="195"/>
                  <a:pt x="359" y="195"/>
                </a:cubicBezTo>
                <a:cubicBezTo>
                  <a:pt x="360" y="200"/>
                  <a:pt x="362" y="205"/>
                  <a:pt x="365" y="211"/>
                </a:cubicBezTo>
                <a:cubicBezTo>
                  <a:pt x="373" y="230"/>
                  <a:pt x="373" y="230"/>
                  <a:pt x="373" y="230"/>
                </a:cubicBezTo>
                <a:cubicBezTo>
                  <a:pt x="378" y="230"/>
                  <a:pt x="378" y="230"/>
                  <a:pt x="378" y="230"/>
                </a:cubicBezTo>
                <a:cubicBezTo>
                  <a:pt x="388" y="210"/>
                  <a:pt x="388" y="210"/>
                  <a:pt x="388" y="210"/>
                </a:cubicBezTo>
                <a:cubicBezTo>
                  <a:pt x="390" y="205"/>
                  <a:pt x="392" y="200"/>
                  <a:pt x="394" y="195"/>
                </a:cubicBezTo>
                <a:cubicBezTo>
                  <a:pt x="394" y="195"/>
                  <a:pt x="394" y="195"/>
                  <a:pt x="394" y="195"/>
                </a:cubicBezTo>
                <a:cubicBezTo>
                  <a:pt x="394" y="200"/>
                  <a:pt x="395" y="207"/>
                  <a:pt x="395" y="212"/>
                </a:cubicBezTo>
                <a:cubicBezTo>
                  <a:pt x="396" y="230"/>
                  <a:pt x="396" y="230"/>
                  <a:pt x="396" y="230"/>
                </a:cubicBezTo>
                <a:cubicBezTo>
                  <a:pt x="403" y="230"/>
                  <a:pt x="403" y="230"/>
                  <a:pt x="403" y="230"/>
                </a:cubicBezTo>
                <a:cubicBezTo>
                  <a:pt x="400" y="190"/>
                  <a:pt x="400" y="190"/>
                  <a:pt x="400" y="190"/>
                </a:cubicBezTo>
                <a:lnTo>
                  <a:pt x="391" y="190"/>
                </a:lnTo>
                <a:close/>
                <a:moveTo>
                  <a:pt x="316" y="209"/>
                </a:moveTo>
                <a:cubicBezTo>
                  <a:pt x="309" y="209"/>
                  <a:pt x="309" y="209"/>
                  <a:pt x="309" y="209"/>
                </a:cubicBezTo>
                <a:cubicBezTo>
                  <a:pt x="309" y="194"/>
                  <a:pt x="309" y="194"/>
                  <a:pt x="309" y="194"/>
                </a:cubicBezTo>
                <a:cubicBezTo>
                  <a:pt x="310" y="194"/>
                  <a:pt x="313" y="193"/>
                  <a:pt x="316" y="193"/>
                </a:cubicBezTo>
                <a:cubicBezTo>
                  <a:pt x="323" y="193"/>
                  <a:pt x="328" y="196"/>
                  <a:pt x="328" y="201"/>
                </a:cubicBezTo>
                <a:cubicBezTo>
                  <a:pt x="328" y="206"/>
                  <a:pt x="323" y="209"/>
                  <a:pt x="316" y="209"/>
                </a:cubicBezTo>
                <a:moveTo>
                  <a:pt x="325" y="211"/>
                </a:moveTo>
                <a:cubicBezTo>
                  <a:pt x="325" y="211"/>
                  <a:pt x="325" y="211"/>
                  <a:pt x="325" y="211"/>
                </a:cubicBezTo>
                <a:cubicBezTo>
                  <a:pt x="330" y="209"/>
                  <a:pt x="335" y="206"/>
                  <a:pt x="335" y="200"/>
                </a:cubicBezTo>
                <a:cubicBezTo>
                  <a:pt x="335" y="197"/>
                  <a:pt x="333" y="194"/>
                  <a:pt x="331" y="193"/>
                </a:cubicBezTo>
                <a:cubicBezTo>
                  <a:pt x="327" y="190"/>
                  <a:pt x="323" y="189"/>
                  <a:pt x="315" y="189"/>
                </a:cubicBezTo>
                <a:cubicBezTo>
                  <a:pt x="311" y="189"/>
                  <a:pt x="306" y="190"/>
                  <a:pt x="302" y="190"/>
                </a:cubicBezTo>
                <a:cubicBezTo>
                  <a:pt x="302" y="230"/>
                  <a:pt x="302" y="230"/>
                  <a:pt x="302" y="230"/>
                </a:cubicBezTo>
                <a:cubicBezTo>
                  <a:pt x="309" y="230"/>
                  <a:pt x="309" y="230"/>
                  <a:pt x="309" y="230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22" y="213"/>
                  <a:pt x="325" y="215"/>
                  <a:pt x="326" y="221"/>
                </a:cubicBezTo>
                <a:cubicBezTo>
                  <a:pt x="328" y="226"/>
                  <a:pt x="329" y="229"/>
                  <a:pt x="330" y="230"/>
                </a:cubicBezTo>
                <a:cubicBezTo>
                  <a:pt x="337" y="230"/>
                  <a:pt x="337" y="230"/>
                  <a:pt x="337" y="230"/>
                </a:cubicBezTo>
                <a:cubicBezTo>
                  <a:pt x="336" y="229"/>
                  <a:pt x="334" y="225"/>
                  <a:pt x="333" y="219"/>
                </a:cubicBezTo>
                <a:cubicBezTo>
                  <a:pt x="331" y="215"/>
                  <a:pt x="329" y="212"/>
                  <a:pt x="325" y="211"/>
                </a:cubicBezTo>
                <a:moveTo>
                  <a:pt x="266" y="227"/>
                </a:moveTo>
                <a:cubicBezTo>
                  <a:pt x="266" y="227"/>
                  <a:pt x="266" y="227"/>
                  <a:pt x="266" y="227"/>
                </a:cubicBezTo>
                <a:cubicBezTo>
                  <a:pt x="256" y="227"/>
                  <a:pt x="250" y="219"/>
                  <a:pt x="250" y="210"/>
                </a:cubicBezTo>
                <a:cubicBezTo>
                  <a:pt x="250" y="201"/>
                  <a:pt x="255" y="193"/>
                  <a:pt x="266" y="193"/>
                </a:cubicBezTo>
                <a:cubicBezTo>
                  <a:pt x="278" y="193"/>
                  <a:pt x="283" y="202"/>
                  <a:pt x="283" y="210"/>
                </a:cubicBezTo>
                <a:cubicBezTo>
                  <a:pt x="283" y="219"/>
                  <a:pt x="277" y="227"/>
                  <a:pt x="266" y="227"/>
                </a:cubicBezTo>
                <a:moveTo>
                  <a:pt x="267" y="189"/>
                </a:moveTo>
                <a:cubicBezTo>
                  <a:pt x="253" y="189"/>
                  <a:pt x="242" y="197"/>
                  <a:pt x="242" y="210"/>
                </a:cubicBezTo>
                <a:cubicBezTo>
                  <a:pt x="242" y="223"/>
                  <a:pt x="252" y="231"/>
                  <a:pt x="266" y="231"/>
                </a:cubicBezTo>
                <a:cubicBezTo>
                  <a:pt x="266" y="231"/>
                  <a:pt x="266" y="231"/>
                  <a:pt x="266" y="231"/>
                </a:cubicBezTo>
                <a:cubicBezTo>
                  <a:pt x="279" y="231"/>
                  <a:pt x="290" y="223"/>
                  <a:pt x="290" y="210"/>
                </a:cubicBezTo>
                <a:cubicBezTo>
                  <a:pt x="290" y="197"/>
                  <a:pt x="281" y="189"/>
                  <a:pt x="267" y="189"/>
                </a:cubicBezTo>
                <a:moveTo>
                  <a:pt x="224" y="207"/>
                </a:moveTo>
                <a:cubicBezTo>
                  <a:pt x="224" y="213"/>
                  <a:pt x="224" y="218"/>
                  <a:pt x="224" y="223"/>
                </a:cubicBezTo>
                <a:cubicBezTo>
                  <a:pt x="224" y="223"/>
                  <a:pt x="224" y="223"/>
                  <a:pt x="224" y="223"/>
                </a:cubicBezTo>
                <a:cubicBezTo>
                  <a:pt x="222" y="219"/>
                  <a:pt x="219" y="215"/>
                  <a:pt x="215" y="210"/>
                </a:cubicBezTo>
                <a:cubicBezTo>
                  <a:pt x="198" y="190"/>
                  <a:pt x="198" y="190"/>
                  <a:pt x="198" y="190"/>
                </a:cubicBezTo>
                <a:cubicBezTo>
                  <a:pt x="191" y="190"/>
                  <a:pt x="191" y="190"/>
                  <a:pt x="191" y="190"/>
                </a:cubicBezTo>
                <a:cubicBezTo>
                  <a:pt x="191" y="230"/>
                  <a:pt x="191" y="230"/>
                  <a:pt x="191" y="230"/>
                </a:cubicBezTo>
                <a:cubicBezTo>
                  <a:pt x="197" y="230"/>
                  <a:pt x="197" y="230"/>
                  <a:pt x="197" y="230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197" y="206"/>
                  <a:pt x="197" y="201"/>
                  <a:pt x="197" y="196"/>
                </a:cubicBezTo>
                <a:cubicBezTo>
                  <a:pt x="197" y="196"/>
                  <a:pt x="197" y="196"/>
                  <a:pt x="197" y="196"/>
                </a:cubicBezTo>
                <a:cubicBezTo>
                  <a:pt x="199" y="201"/>
                  <a:pt x="203" y="205"/>
                  <a:pt x="206" y="210"/>
                </a:cubicBezTo>
                <a:cubicBezTo>
                  <a:pt x="223" y="230"/>
                  <a:pt x="223" y="230"/>
                  <a:pt x="223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24" y="190"/>
                  <a:pt x="224" y="190"/>
                  <a:pt x="224" y="190"/>
                </a:cubicBezTo>
                <a:lnTo>
                  <a:pt x="224" y="207"/>
                </a:lnTo>
                <a:close/>
                <a:moveTo>
                  <a:pt x="84" y="143"/>
                </a:move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49" y="142"/>
                  <a:pt x="44" y="141"/>
                  <a:pt x="39" y="139"/>
                </a:cubicBezTo>
                <a:cubicBezTo>
                  <a:pt x="34" y="137"/>
                  <a:pt x="31" y="134"/>
                  <a:pt x="31" y="129"/>
                </a:cubicBezTo>
                <a:cubicBezTo>
                  <a:pt x="31" y="125"/>
                  <a:pt x="31" y="118"/>
                  <a:pt x="35" y="113"/>
                </a:cubicBezTo>
                <a:cubicBezTo>
                  <a:pt x="40" y="105"/>
                  <a:pt x="56" y="99"/>
                  <a:pt x="56" y="99"/>
                </a:cubicBezTo>
                <a:cubicBezTo>
                  <a:pt x="65" y="95"/>
                  <a:pt x="76" y="91"/>
                  <a:pt x="89" y="88"/>
                </a:cubicBezTo>
                <a:lnTo>
                  <a:pt x="84" y="143"/>
                </a:lnTo>
                <a:close/>
                <a:moveTo>
                  <a:pt x="105" y="45"/>
                </a:moveTo>
                <a:cubicBezTo>
                  <a:pt x="95" y="41"/>
                  <a:pt x="83" y="39"/>
                  <a:pt x="57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4"/>
                  <a:pt x="36" y="50"/>
                  <a:pt x="42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72" y="53"/>
                  <a:pt x="80" y="55"/>
                  <a:pt x="82" y="56"/>
                </a:cubicBezTo>
                <a:cubicBezTo>
                  <a:pt x="88" y="59"/>
                  <a:pt x="91" y="63"/>
                  <a:pt x="90" y="69"/>
                </a:cubicBezTo>
                <a:cubicBezTo>
                  <a:pt x="90" y="73"/>
                  <a:pt x="90" y="73"/>
                  <a:pt x="90" y="73"/>
                </a:cubicBezTo>
                <a:cubicBezTo>
                  <a:pt x="58" y="82"/>
                  <a:pt x="29" y="92"/>
                  <a:pt x="15" y="103"/>
                </a:cubicBezTo>
                <a:cubicBezTo>
                  <a:pt x="6" y="108"/>
                  <a:pt x="2" y="116"/>
                  <a:pt x="1" y="125"/>
                </a:cubicBezTo>
                <a:cubicBezTo>
                  <a:pt x="0" y="136"/>
                  <a:pt x="4" y="145"/>
                  <a:pt x="16" y="151"/>
                </a:cubicBezTo>
                <a:cubicBezTo>
                  <a:pt x="28" y="156"/>
                  <a:pt x="42" y="157"/>
                  <a:pt x="62" y="157"/>
                </a:cubicBezTo>
                <a:cubicBezTo>
                  <a:pt x="79" y="157"/>
                  <a:pt x="79" y="157"/>
                  <a:pt x="79" y="157"/>
                </a:cubicBezTo>
                <a:cubicBezTo>
                  <a:pt x="85" y="157"/>
                  <a:pt x="93" y="156"/>
                  <a:pt x="98" y="154"/>
                </a:cubicBezTo>
                <a:cubicBezTo>
                  <a:pt x="112" y="148"/>
                  <a:pt x="115" y="136"/>
                  <a:pt x="116" y="12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0" y="56"/>
                  <a:pt x="115" y="49"/>
                  <a:pt x="105" y="45"/>
                </a:cubicBezTo>
                <a:moveTo>
                  <a:pt x="176" y="53"/>
                </a:moveTo>
                <a:cubicBezTo>
                  <a:pt x="178" y="31"/>
                  <a:pt x="178" y="31"/>
                  <a:pt x="178" y="31"/>
                </a:cubicBezTo>
                <a:cubicBezTo>
                  <a:pt x="179" y="24"/>
                  <a:pt x="180" y="20"/>
                  <a:pt x="186" y="18"/>
                </a:cubicBezTo>
                <a:cubicBezTo>
                  <a:pt x="192" y="16"/>
                  <a:pt x="201" y="15"/>
                  <a:pt x="212" y="15"/>
                </a:cubicBezTo>
                <a:cubicBezTo>
                  <a:pt x="238" y="15"/>
                  <a:pt x="238" y="15"/>
                  <a:pt x="238" y="15"/>
                </a:cubicBezTo>
                <a:cubicBezTo>
                  <a:pt x="244" y="12"/>
                  <a:pt x="246" y="6"/>
                  <a:pt x="246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192" y="0"/>
                  <a:pt x="180" y="2"/>
                  <a:pt x="168" y="7"/>
                </a:cubicBezTo>
                <a:cubicBezTo>
                  <a:pt x="154" y="12"/>
                  <a:pt x="149" y="21"/>
                  <a:pt x="148" y="32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1" y="60"/>
                  <a:pt x="136" y="61"/>
                  <a:pt x="132" y="62"/>
                </a:cubicBezTo>
                <a:cubicBezTo>
                  <a:pt x="127" y="67"/>
                  <a:pt x="126" y="73"/>
                  <a:pt x="127" y="79"/>
                </a:cubicBezTo>
                <a:cubicBezTo>
                  <a:pt x="127" y="79"/>
                  <a:pt x="127" y="79"/>
                  <a:pt x="127" y="79"/>
                </a:cubicBezTo>
                <a:cubicBezTo>
                  <a:pt x="132" y="77"/>
                  <a:pt x="139" y="76"/>
                  <a:pt x="144" y="75"/>
                </a:cubicBezTo>
                <a:cubicBezTo>
                  <a:pt x="138" y="156"/>
                  <a:pt x="138" y="156"/>
                  <a:pt x="138" y="156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75" y="68"/>
                  <a:pt x="175" y="68"/>
                  <a:pt x="175" y="68"/>
                </a:cubicBezTo>
                <a:cubicBezTo>
                  <a:pt x="251" y="53"/>
                  <a:pt x="314" y="49"/>
                  <a:pt x="465" y="49"/>
                </a:cubicBezTo>
                <a:cubicBezTo>
                  <a:pt x="469" y="46"/>
                  <a:pt x="470" y="43"/>
                  <a:pt x="471" y="39"/>
                </a:cubicBezTo>
                <a:cubicBezTo>
                  <a:pt x="345" y="39"/>
                  <a:pt x="248" y="40"/>
                  <a:pt x="176" y="53"/>
                </a:cubicBezTo>
                <a:moveTo>
                  <a:pt x="435" y="95"/>
                </a:moveTo>
                <a:cubicBezTo>
                  <a:pt x="433" y="127"/>
                  <a:pt x="433" y="127"/>
                  <a:pt x="433" y="127"/>
                </a:cubicBezTo>
                <a:cubicBezTo>
                  <a:pt x="432" y="133"/>
                  <a:pt x="429" y="137"/>
                  <a:pt x="423" y="139"/>
                </a:cubicBezTo>
                <a:cubicBezTo>
                  <a:pt x="417" y="142"/>
                  <a:pt x="409" y="143"/>
                  <a:pt x="399" y="143"/>
                </a:cubicBezTo>
                <a:cubicBezTo>
                  <a:pt x="390" y="143"/>
                  <a:pt x="382" y="142"/>
                  <a:pt x="377" y="139"/>
                </a:cubicBezTo>
                <a:cubicBezTo>
                  <a:pt x="371" y="137"/>
                  <a:pt x="368" y="133"/>
                  <a:pt x="369" y="127"/>
                </a:cubicBezTo>
                <a:cubicBezTo>
                  <a:pt x="372" y="95"/>
                  <a:pt x="372" y="95"/>
                  <a:pt x="372" y="95"/>
                </a:cubicBezTo>
                <a:cubicBezTo>
                  <a:pt x="372" y="89"/>
                  <a:pt x="376" y="85"/>
                  <a:pt x="382" y="83"/>
                </a:cubicBezTo>
                <a:cubicBezTo>
                  <a:pt x="387" y="81"/>
                  <a:pt x="395" y="79"/>
                  <a:pt x="405" y="79"/>
                </a:cubicBezTo>
                <a:cubicBezTo>
                  <a:pt x="415" y="79"/>
                  <a:pt x="422" y="81"/>
                  <a:pt x="427" y="83"/>
                </a:cubicBezTo>
                <a:cubicBezTo>
                  <a:pt x="433" y="85"/>
                  <a:pt x="436" y="89"/>
                  <a:pt x="435" y="95"/>
                </a:cubicBezTo>
                <a:moveTo>
                  <a:pt x="450" y="71"/>
                </a:moveTo>
                <a:cubicBezTo>
                  <a:pt x="439" y="66"/>
                  <a:pt x="426" y="65"/>
                  <a:pt x="408" y="65"/>
                </a:cubicBezTo>
                <a:cubicBezTo>
                  <a:pt x="404" y="65"/>
                  <a:pt x="404" y="65"/>
                  <a:pt x="404" y="65"/>
                </a:cubicBezTo>
                <a:cubicBezTo>
                  <a:pt x="386" y="65"/>
                  <a:pt x="373" y="66"/>
                  <a:pt x="361" y="71"/>
                </a:cubicBezTo>
                <a:cubicBezTo>
                  <a:pt x="348" y="77"/>
                  <a:pt x="342" y="86"/>
                  <a:pt x="341" y="97"/>
                </a:cubicBezTo>
                <a:cubicBezTo>
                  <a:pt x="339" y="125"/>
                  <a:pt x="339" y="125"/>
                  <a:pt x="339" y="125"/>
                </a:cubicBezTo>
                <a:cubicBezTo>
                  <a:pt x="338" y="136"/>
                  <a:pt x="342" y="145"/>
                  <a:pt x="354" y="151"/>
                </a:cubicBezTo>
                <a:cubicBezTo>
                  <a:pt x="365" y="156"/>
                  <a:pt x="378" y="157"/>
                  <a:pt x="396" y="157"/>
                </a:cubicBezTo>
                <a:cubicBezTo>
                  <a:pt x="400" y="157"/>
                  <a:pt x="400" y="157"/>
                  <a:pt x="400" y="157"/>
                </a:cubicBezTo>
                <a:cubicBezTo>
                  <a:pt x="418" y="157"/>
                  <a:pt x="432" y="156"/>
                  <a:pt x="443" y="151"/>
                </a:cubicBezTo>
                <a:cubicBezTo>
                  <a:pt x="457" y="145"/>
                  <a:pt x="462" y="136"/>
                  <a:pt x="463" y="125"/>
                </a:cubicBezTo>
                <a:cubicBezTo>
                  <a:pt x="465" y="97"/>
                  <a:pt x="465" y="97"/>
                  <a:pt x="465" y="97"/>
                </a:cubicBezTo>
                <a:cubicBezTo>
                  <a:pt x="466" y="86"/>
                  <a:pt x="463" y="77"/>
                  <a:pt x="450" y="71"/>
                </a:cubicBezTo>
                <a:moveTo>
                  <a:pt x="556" y="39"/>
                </a:moveTo>
                <a:cubicBezTo>
                  <a:pt x="536" y="39"/>
                  <a:pt x="522" y="40"/>
                  <a:pt x="509" y="45"/>
                </a:cubicBezTo>
                <a:cubicBezTo>
                  <a:pt x="496" y="50"/>
                  <a:pt x="491" y="60"/>
                  <a:pt x="490" y="70"/>
                </a:cubicBezTo>
                <a:cubicBezTo>
                  <a:pt x="482" y="156"/>
                  <a:pt x="482" y="156"/>
                  <a:pt x="482" y="156"/>
                </a:cubicBezTo>
                <a:cubicBezTo>
                  <a:pt x="512" y="156"/>
                  <a:pt x="512" y="156"/>
                  <a:pt x="512" y="156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3"/>
                  <a:pt x="524" y="59"/>
                  <a:pt x="530" y="56"/>
                </a:cubicBezTo>
                <a:cubicBezTo>
                  <a:pt x="536" y="54"/>
                  <a:pt x="545" y="53"/>
                  <a:pt x="557" y="53"/>
                </a:cubicBezTo>
                <a:cubicBezTo>
                  <a:pt x="563" y="53"/>
                  <a:pt x="563" y="53"/>
                  <a:pt x="563" y="53"/>
                </a:cubicBezTo>
                <a:cubicBezTo>
                  <a:pt x="569" y="50"/>
                  <a:pt x="571" y="44"/>
                  <a:pt x="571" y="39"/>
                </a:cubicBezTo>
                <a:cubicBezTo>
                  <a:pt x="556" y="39"/>
                  <a:pt x="556" y="39"/>
                  <a:pt x="556" y="39"/>
                </a:cubicBezTo>
                <a:close/>
                <a:moveTo>
                  <a:pt x="281" y="91"/>
                </a:moveTo>
                <a:cubicBezTo>
                  <a:pt x="287" y="93"/>
                  <a:pt x="289" y="97"/>
                  <a:pt x="289" y="103"/>
                </a:cubicBezTo>
                <a:cubicBezTo>
                  <a:pt x="285" y="156"/>
                  <a:pt x="285" y="156"/>
                  <a:pt x="285" y="156"/>
                </a:cubicBezTo>
                <a:cubicBezTo>
                  <a:pt x="315" y="156"/>
                  <a:pt x="315" y="156"/>
                  <a:pt x="315" y="156"/>
                </a:cubicBezTo>
                <a:cubicBezTo>
                  <a:pt x="319" y="105"/>
                  <a:pt x="319" y="105"/>
                  <a:pt x="319" y="105"/>
                </a:cubicBezTo>
                <a:cubicBezTo>
                  <a:pt x="320" y="94"/>
                  <a:pt x="316" y="85"/>
                  <a:pt x="304" y="79"/>
                </a:cubicBezTo>
                <a:cubicBezTo>
                  <a:pt x="293" y="74"/>
                  <a:pt x="280" y="73"/>
                  <a:pt x="261" y="73"/>
                </a:cubicBezTo>
                <a:cubicBezTo>
                  <a:pt x="258" y="73"/>
                  <a:pt x="258" y="73"/>
                  <a:pt x="258" y="73"/>
                </a:cubicBezTo>
                <a:cubicBezTo>
                  <a:pt x="240" y="73"/>
                  <a:pt x="226" y="74"/>
                  <a:pt x="215" y="79"/>
                </a:cubicBezTo>
                <a:cubicBezTo>
                  <a:pt x="201" y="85"/>
                  <a:pt x="196" y="94"/>
                  <a:pt x="195" y="105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221" y="156"/>
                  <a:pt x="221" y="156"/>
                  <a:pt x="221" y="156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6" y="97"/>
                  <a:pt x="229" y="93"/>
                  <a:pt x="235" y="91"/>
                </a:cubicBezTo>
                <a:cubicBezTo>
                  <a:pt x="241" y="89"/>
                  <a:pt x="249" y="87"/>
                  <a:pt x="258" y="87"/>
                </a:cubicBezTo>
                <a:cubicBezTo>
                  <a:pt x="268" y="87"/>
                  <a:pt x="276" y="89"/>
                  <a:pt x="281" y="91"/>
                </a:cubicBezTo>
              </a:path>
            </a:pathLst>
          </a:custGeom>
          <a:solidFill>
            <a:srgbClr val="00000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00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74" y="5067408"/>
            <a:ext cx="1178135" cy="50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"/>
            <a:ext cx="9144000" cy="1473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PA-文本框 43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95921" y="164951"/>
            <a:ext cx="8029937" cy="384721"/>
          </a:xfrm>
          <a:prstGeom prst="rect">
            <a:avLst/>
          </a:prstGeom>
          <a:noFill/>
        </p:spPr>
        <p:txBody>
          <a:bodyPr wrap="none" lIns="71323" tIns="35662" rIns="71323" bIns="35662" rtlCol="0">
            <a:noAutofit/>
          </a:bodyPr>
          <a:lstStyle>
            <a:defPPr>
              <a:defRPr lang="en-GB"/>
            </a:defPPr>
            <a:lvl1pPr marR="0">
              <a:buClrTx/>
              <a:buSzTx/>
              <a:buFontTx/>
              <a:tabLst/>
              <a:defRPr kumimoji="1" sz="2400" b="1" i="0" u="none" strike="noStrike" cap="none" spc="0" normalizeH="0" baseline="0">
                <a:ln>
                  <a:noFill/>
                </a:ln>
                <a:solidFill>
                  <a:srgbClr val="4276AA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dirty="0"/>
              <a:t>ISSCC Organizational </a:t>
            </a:r>
            <a:r>
              <a:rPr lang="en-US" altLang="zh-CN" dirty="0" smtClean="0"/>
              <a:t>chart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0" y="921342"/>
            <a:ext cx="8879722" cy="4780415"/>
            <a:chOff x="0" y="921342"/>
            <a:chExt cx="8879722" cy="4780415"/>
          </a:xfrm>
        </p:grpSpPr>
        <p:sp>
          <p:nvSpPr>
            <p:cNvPr id="38" name="矩形 37"/>
            <p:cNvSpPr/>
            <p:nvPr/>
          </p:nvSpPr>
          <p:spPr bwMode="auto">
            <a:xfrm>
              <a:off x="4501674" y="3400034"/>
              <a:ext cx="1209942" cy="600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Secretariat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2323980" y="2081213"/>
              <a:ext cx="1233351" cy="83901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echnical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Decision-Making committee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4038980" y="1920782"/>
              <a:ext cx="2135330" cy="114291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Congress </a:t>
              </a:r>
              <a:r>
                <a:rPr lang="en-CA" altLang="zh-CN" sz="1400" dirty="0">
                  <a:solidFill>
                    <a:schemeClr val="bg1"/>
                  </a:solidFill>
                </a:rPr>
                <a:t>of ISSCC</a:t>
              </a:r>
              <a:endParaRPr lang="en-CA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endParaRPr lang="en-CA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Council </a:t>
              </a:r>
              <a:r>
                <a:rPr lang="en-US" altLang="zh-CN" sz="1400" dirty="0">
                  <a:solidFill>
                    <a:schemeClr val="bg1"/>
                  </a:solidFill>
                </a:rPr>
                <a:t>of 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ISSCC</a:t>
              </a:r>
              <a:endParaRPr lang="en-US" altLang="zh-CN" sz="1400" dirty="0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1124959" y="4472527"/>
              <a:ext cx="1664653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NSB </a:t>
              </a:r>
              <a:r>
                <a:rPr lang="en-US" altLang="zh-CN" sz="1400" dirty="0">
                  <a:solidFill>
                    <a:schemeClr val="bg1"/>
                  </a:solidFill>
                </a:rPr>
                <a:t>of member cities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 flipH="1" flipV="1">
              <a:off x="3675308" y="3838345"/>
              <a:ext cx="2" cy="270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" name="矩形 16"/>
            <p:cNvSpPr/>
            <p:nvPr/>
          </p:nvSpPr>
          <p:spPr bwMode="auto">
            <a:xfrm>
              <a:off x="6275022" y="3871528"/>
              <a:ext cx="2089081" cy="60629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Think </a:t>
              </a:r>
              <a:r>
                <a:rPr lang="en-CA" altLang="zh-CN" sz="1400" dirty="0">
                  <a:solidFill>
                    <a:schemeClr val="bg1"/>
                  </a:solidFill>
                </a:rPr>
                <a:t>Tank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871007" y="3305751"/>
              <a:ext cx="2008715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sz="1000" dirty="0" smtClean="0">
                  <a:solidFill>
                    <a:srgbClr val="000000"/>
                  </a:solidFill>
                </a:rPr>
                <a:t>(</a:t>
              </a:r>
              <a:r>
                <a:rPr lang="en-US" altLang="zh-CN" sz="1000" dirty="0" err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Organised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by Secretariat of ISO/TC268</a:t>
              </a:r>
              <a:r>
                <a:rPr lang="en-US" sz="1000" dirty="0">
                  <a:solidFill>
                    <a:srgbClr val="000000"/>
                  </a:solidFill>
                </a:rPr>
                <a:t>)</a:t>
              </a:r>
              <a:endParaRPr lang="zh-CN" alt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2084394"/>
              <a:ext cx="2323979" cy="995350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President 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ISO/TC268; </a:t>
              </a: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SAC; </a:t>
              </a: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AFNOR;</a:t>
              </a:r>
            </a:p>
            <a:p>
              <a:pPr algn="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of add. NSB;</a:t>
              </a:r>
              <a:endParaRPr 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/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Rep.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of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Permanent </a:t>
              </a:r>
              <a:r>
                <a:rPr lang="en-US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Chair </a:t>
              </a:r>
              <a:r>
                <a:rPr 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City;</a:t>
              </a:r>
              <a:endParaRPr 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Rep. of council</a:t>
              </a:r>
              <a:endParaRPr lang="zh-CN" alt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2323980" y="921342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Chairperson</a:t>
              </a:r>
              <a:br>
                <a:rPr lang="en-CA" altLang="zh-CN" sz="1400" dirty="0" smtClean="0">
                  <a:solidFill>
                    <a:schemeClr val="bg1"/>
                  </a:solidFill>
                </a:rPr>
              </a:br>
              <a:r>
                <a:rPr lang="en-CA" altLang="zh-CN" sz="1400" dirty="0" smtClean="0">
                  <a:solidFill>
                    <a:schemeClr val="bg1"/>
                  </a:solidFill>
                </a:rPr>
                <a:t> </a:t>
              </a:r>
              <a:r>
                <a:rPr lang="en-CA" altLang="zh-CN" sz="1400" dirty="0">
                  <a:solidFill>
                    <a:schemeClr val="bg1"/>
                  </a:solidFill>
                </a:rPr>
                <a:t>of ISSCC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36" name="Straight Connector 15"/>
            <p:cNvCxnSpPr>
              <a:stCxn id="33" idx="2"/>
              <a:endCxn id="6" idx="0"/>
            </p:cNvCxnSpPr>
            <p:nvPr/>
          </p:nvCxnSpPr>
          <p:spPr bwMode="auto">
            <a:xfrm>
              <a:off x="2940656" y="1591182"/>
              <a:ext cx="0" cy="490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7" name="TextBox 66"/>
            <p:cNvSpPr txBox="1"/>
            <p:nvPr/>
          </p:nvSpPr>
          <p:spPr>
            <a:xfrm>
              <a:off x="4379692" y="5475848"/>
              <a:ext cx="2135895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Support and Quality Control</a:t>
              </a:r>
              <a:endParaRPr lang="zh-CN" altLang="en-US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8" name="直接箭头连接符 77"/>
            <p:cNvCxnSpPr>
              <a:stCxn id="6" idx="3"/>
              <a:endCxn id="9" idx="1"/>
            </p:cNvCxnSpPr>
            <p:nvPr/>
          </p:nvCxnSpPr>
          <p:spPr bwMode="auto">
            <a:xfrm flipV="1">
              <a:off x="3557331" y="2492238"/>
              <a:ext cx="481648" cy="84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sp>
          <p:nvSpPr>
            <p:cNvPr id="79" name="TextBox 78"/>
            <p:cNvSpPr txBox="1"/>
            <p:nvPr/>
          </p:nvSpPr>
          <p:spPr>
            <a:xfrm>
              <a:off x="3452885" y="2319587"/>
              <a:ext cx="713518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</a:rPr>
                <a:t>Guide</a:t>
              </a:r>
              <a:endParaRPr lang="en-US" altLang="zh-CN" sz="1000" dirty="0">
                <a:solidFill>
                  <a:srgbClr val="000000"/>
                </a:solidFill>
              </a:endParaRPr>
            </a:p>
            <a:p>
              <a:pPr algn="ctr"/>
              <a:endParaRPr lang="en-CA" altLang="zh-CN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 bwMode="auto">
            <a:xfrm>
              <a:off x="3926200" y="4472527"/>
              <a:ext cx="1053571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P </a:t>
              </a:r>
              <a:r>
                <a:rPr lang="en-US" altLang="zh-CN" sz="1400" dirty="0">
                  <a:solidFill>
                    <a:schemeClr val="bg1"/>
                  </a:solidFill>
                </a:rPr>
                <a:t>M</a:t>
              </a:r>
              <a:r>
                <a:rPr lang="en-CA" altLang="zh-CN" sz="1400" dirty="0">
                  <a:solidFill>
                    <a:schemeClr val="bg1"/>
                  </a:solidFill>
                </a:rPr>
                <a:t>ember cities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35" name="直接箭头连接符 34"/>
            <p:cNvCxnSpPr>
              <a:stCxn id="30" idx="1"/>
              <a:endCxn id="22" idx="3"/>
            </p:cNvCxnSpPr>
            <p:nvPr/>
          </p:nvCxnSpPr>
          <p:spPr bwMode="auto">
            <a:xfrm flipH="1">
              <a:off x="2789612" y="4866756"/>
              <a:ext cx="11365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</p:spPr>
        </p:cxnSp>
        <p:sp>
          <p:nvSpPr>
            <p:cNvPr id="50" name="TextBox 49"/>
            <p:cNvSpPr txBox="1"/>
            <p:nvPr/>
          </p:nvSpPr>
          <p:spPr>
            <a:xfrm>
              <a:off x="2916324" y="4542367"/>
              <a:ext cx="845378" cy="379797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Guide</a:t>
              </a:r>
              <a:r>
                <a:rPr lang="zh-CN" altLang="en-US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10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&amp; Support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82547" y="3455730"/>
              <a:ext cx="953021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Supervise</a:t>
              </a:r>
              <a:endParaRPr lang="en-US" altLang="zh-CN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1" name="肘形连接符 60"/>
            <p:cNvCxnSpPr>
              <a:endCxn id="22" idx="0"/>
            </p:cNvCxnSpPr>
            <p:nvPr/>
          </p:nvCxnSpPr>
          <p:spPr bwMode="auto">
            <a:xfrm rot="10800000" flipV="1">
              <a:off x="1957287" y="4000034"/>
              <a:ext cx="2544388" cy="472493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86" name="Straight Connector 15"/>
            <p:cNvCxnSpPr>
              <a:stCxn id="9" idx="2"/>
              <a:endCxn id="38" idx="0"/>
            </p:cNvCxnSpPr>
            <p:nvPr/>
          </p:nvCxnSpPr>
          <p:spPr bwMode="auto">
            <a:xfrm>
              <a:off x="5106644" y="3063696"/>
              <a:ext cx="0" cy="3363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0" name="矩形 89"/>
            <p:cNvSpPr/>
            <p:nvPr/>
          </p:nvSpPr>
          <p:spPr bwMode="auto">
            <a:xfrm>
              <a:off x="6275021" y="4477819"/>
              <a:ext cx="1018459" cy="78316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Expert </a:t>
              </a:r>
              <a:r>
                <a:rPr lang="en-US" altLang="zh-CN" sz="1400" dirty="0">
                  <a:solidFill>
                    <a:schemeClr val="bg1"/>
                  </a:solidFill>
                </a:rPr>
                <a:t>Committee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 bwMode="auto">
            <a:xfrm>
              <a:off x="7293163" y="4477819"/>
              <a:ext cx="1075740" cy="783168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14040" tIns="28080" rIns="14040" bIns="28080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Advisory </a:t>
              </a:r>
              <a:r>
                <a:rPr lang="en-US" altLang="zh-CN" sz="1400" dirty="0">
                  <a:solidFill>
                    <a:schemeClr val="bg1"/>
                  </a:solidFill>
                </a:rPr>
                <a:t>Institutes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5058189" y="4472527"/>
              <a:ext cx="1052555" cy="78845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S </a:t>
              </a:r>
              <a:r>
                <a:rPr lang="en-US" altLang="zh-CN" sz="1400" dirty="0">
                  <a:solidFill>
                    <a:schemeClr val="bg1"/>
                  </a:solidFill>
                </a:rPr>
                <a:t>M</a:t>
              </a:r>
              <a:r>
                <a:rPr lang="en-CA" altLang="zh-CN" sz="1400" dirty="0">
                  <a:solidFill>
                    <a:schemeClr val="bg1"/>
                  </a:solidFill>
                </a:rPr>
                <a:t>ember</a:t>
              </a:r>
              <a:r>
                <a:rPr lang="en-US" altLang="zh-CN" sz="1400" dirty="0">
                  <a:solidFill>
                    <a:schemeClr val="bg1"/>
                  </a:solidFill>
                </a:rPr>
                <a:t>s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右大括号 39"/>
            <p:cNvSpPr/>
            <p:nvPr/>
          </p:nvSpPr>
          <p:spPr bwMode="auto">
            <a:xfrm rot="16200000">
              <a:off x="4939286" y="3363683"/>
              <a:ext cx="150000" cy="178167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t" anchorCtr="0" compatLnSpc="1"/>
            <a:lstStyle/>
            <a:p>
              <a:pPr algn="just" eaLnBrk="0" hangingPunct="0"/>
              <a:endParaRPr lang="zh-CN" altLang="en-US" b="1">
                <a:solidFill>
                  <a:srgbClr val="000000"/>
                </a:solidFill>
              </a:endParaRPr>
            </a:p>
          </p:txBody>
        </p:sp>
        <p:cxnSp>
          <p:nvCxnSpPr>
            <p:cNvPr id="43" name="肘形连接符 42"/>
            <p:cNvCxnSpPr>
              <a:endCxn id="30" idx="2"/>
            </p:cNvCxnSpPr>
            <p:nvPr/>
          </p:nvCxnSpPr>
          <p:spPr bwMode="auto">
            <a:xfrm rot="10800000">
              <a:off x="4452986" y="5260985"/>
              <a:ext cx="3378048" cy="217428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47" name="直接连接符 46"/>
            <p:cNvCxnSpPr>
              <a:endCxn id="91" idx="2"/>
            </p:cNvCxnSpPr>
            <p:nvPr/>
          </p:nvCxnSpPr>
          <p:spPr bwMode="auto">
            <a:xfrm flipV="1">
              <a:off x="7831032" y="5260988"/>
              <a:ext cx="1" cy="2174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直接连接符 15"/>
            <p:cNvCxnSpPr/>
            <p:nvPr/>
          </p:nvCxnSpPr>
          <p:spPr bwMode="auto">
            <a:xfrm flipV="1">
              <a:off x="4038980" y="2476159"/>
              <a:ext cx="2135330" cy="84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" name="矩形 41"/>
            <p:cNvSpPr/>
            <p:nvPr/>
          </p:nvSpPr>
          <p:spPr bwMode="auto">
            <a:xfrm>
              <a:off x="4053340" y="921342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Executive Chair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person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5525334" y="925975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US" altLang="zh-CN" sz="1400" dirty="0" smtClean="0">
                  <a:solidFill>
                    <a:schemeClr val="bg1"/>
                  </a:solidFill>
                </a:rPr>
                <a:t>Duty </a:t>
              </a:r>
              <a:r>
                <a:rPr lang="en-US" altLang="zh-CN" sz="1400" dirty="0">
                  <a:solidFill>
                    <a:schemeClr val="bg1"/>
                  </a:solidFill>
                </a:rPr>
                <a:t>Chair City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905074" y="925975"/>
              <a:ext cx="1233351" cy="669841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71323" tIns="35662" rIns="71323" bIns="35662" numCol="1" rtlCol="0" anchor="ctr" anchorCtr="0" compatLnSpc="1"/>
            <a:lstStyle/>
            <a:p>
              <a:pPr algn="ctr" eaLnBrk="0" hangingPunct="0"/>
              <a:r>
                <a:rPr lang="en-CA" altLang="zh-CN" sz="1400" dirty="0" smtClean="0">
                  <a:solidFill>
                    <a:schemeClr val="bg1"/>
                  </a:solidFill>
                </a:rPr>
                <a:t>Permanent </a:t>
              </a:r>
              <a:endParaRPr lang="en-CA" altLang="zh-CN" sz="1400" dirty="0">
                <a:solidFill>
                  <a:schemeClr val="bg1"/>
                </a:solidFill>
              </a:endParaRPr>
            </a:p>
            <a:p>
              <a:pPr algn="ctr" eaLnBrk="0" hangingPunct="0"/>
              <a:r>
                <a:rPr lang="en-CA" altLang="zh-CN" sz="1400" dirty="0">
                  <a:solidFill>
                    <a:schemeClr val="bg1"/>
                  </a:solidFill>
                </a:rPr>
                <a:t>Chair City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直接连接符 17"/>
            <p:cNvCxnSpPr>
              <a:stCxn id="42" idx="2"/>
            </p:cNvCxnSpPr>
            <p:nvPr/>
          </p:nvCxnSpPr>
          <p:spPr bwMode="auto">
            <a:xfrm>
              <a:off x="4670015" y="1591183"/>
              <a:ext cx="0" cy="3295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肘形连接符 25"/>
            <p:cNvCxnSpPr>
              <a:stCxn id="46" idx="2"/>
            </p:cNvCxnSpPr>
            <p:nvPr/>
          </p:nvCxnSpPr>
          <p:spPr bwMode="auto">
            <a:xfrm rot="16200000" flipH="1">
              <a:off x="1994436" y="1123128"/>
              <a:ext cx="240383" cy="1185757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" name="直接连接符 4"/>
            <p:cNvCxnSpPr>
              <a:stCxn id="38" idx="3"/>
            </p:cNvCxnSpPr>
            <p:nvPr/>
          </p:nvCxnSpPr>
          <p:spPr bwMode="auto">
            <a:xfrm flipV="1">
              <a:off x="5711614" y="3685892"/>
              <a:ext cx="1607948" cy="141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直接箭头连接符 7"/>
            <p:cNvCxnSpPr>
              <a:endCxn id="17" idx="0"/>
            </p:cNvCxnSpPr>
            <p:nvPr/>
          </p:nvCxnSpPr>
          <p:spPr bwMode="auto">
            <a:xfrm>
              <a:off x="7319562" y="3685894"/>
              <a:ext cx="0" cy="1856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sp>
          <p:nvSpPr>
            <p:cNvPr id="56" name="TextBox 55"/>
            <p:cNvSpPr txBox="1"/>
            <p:nvPr/>
          </p:nvSpPr>
          <p:spPr>
            <a:xfrm>
              <a:off x="2178835" y="3754631"/>
              <a:ext cx="953021" cy="22590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r>
                <a:rPr lang="en-US" altLang="zh-CN" sz="1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liaise</a:t>
              </a:r>
              <a:endParaRPr lang="en-US" altLang="zh-CN" sz="1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" name="直接箭头连接符 6"/>
            <p:cNvCxnSpPr>
              <a:stCxn id="45" idx="1"/>
              <a:endCxn id="42" idx="3"/>
            </p:cNvCxnSpPr>
            <p:nvPr/>
          </p:nvCxnSpPr>
          <p:spPr bwMode="auto">
            <a:xfrm flipH="1" flipV="1">
              <a:off x="5286690" y="1256263"/>
              <a:ext cx="238644" cy="463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15" name="直接连接符 14"/>
            <p:cNvCxnSpPr>
              <a:stCxn id="6" idx="2"/>
            </p:cNvCxnSpPr>
            <p:nvPr/>
          </p:nvCxnSpPr>
          <p:spPr bwMode="auto">
            <a:xfrm>
              <a:off x="2940656" y="2920225"/>
              <a:ext cx="0" cy="7798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直接箭头连接符 19"/>
            <p:cNvCxnSpPr>
              <a:endCxn id="38" idx="1"/>
            </p:cNvCxnSpPr>
            <p:nvPr/>
          </p:nvCxnSpPr>
          <p:spPr bwMode="auto">
            <a:xfrm>
              <a:off x="2940657" y="3700034"/>
              <a:ext cx="156101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</p:spPr>
        </p:cxnSp>
        <p:cxnSp>
          <p:nvCxnSpPr>
            <p:cNvPr id="41" name="直接连接符 40"/>
            <p:cNvCxnSpPr/>
            <p:nvPr/>
          </p:nvCxnSpPr>
          <p:spPr bwMode="auto">
            <a:xfrm>
              <a:off x="2709987" y="1836198"/>
              <a:ext cx="0" cy="2493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7536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03">
  <a:themeElements>
    <a:clrScheme name="000000016工作总结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4276AA"/>
      </a:accent1>
      <a:accent2>
        <a:srgbClr val="1689A0"/>
      </a:accent2>
      <a:accent3>
        <a:srgbClr val="3FA692"/>
      </a:accent3>
      <a:accent4>
        <a:srgbClr val="5167A4"/>
      </a:accent4>
      <a:accent5>
        <a:srgbClr val="5E5CA2"/>
      </a:accent5>
      <a:accent6>
        <a:srgbClr val="768395"/>
      </a:accent6>
      <a:hlink>
        <a:srgbClr val="4276AA"/>
      </a:hlink>
      <a:folHlink>
        <a:srgbClr val="BFBFBF"/>
      </a:folHlink>
    </a:clrScheme>
    <a:fontScheme name="微软雅黑Arial">
      <a:majorFont>
        <a:latin typeface="Arial"/>
        <a:ea typeface="微软雅黑"/>
        <a:cs typeface="Helvetica"/>
      </a:majorFont>
      <a:minorFont>
        <a:latin typeface="Arial"/>
        <a:ea typeface="微软雅黑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50000"/>
          </a:lnSpc>
          <a:defRPr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2747</TotalTime>
  <Words>994</Words>
  <Application>Microsoft Office PowerPoint</Application>
  <PresentationFormat>全屏显示(16:10)</PresentationFormat>
  <Paragraphs>201</Paragraphs>
  <Slides>16</Slides>
  <Notes>8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9" baseType="lpstr">
      <vt:lpstr>Office 主题</vt:lpstr>
      <vt:lpstr>03</vt:lpstr>
      <vt:lpstr>MSPhotoEd.3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shuang li</dc:creator>
  <cp:lastModifiedBy>apple</cp:lastModifiedBy>
  <cp:revision>166</cp:revision>
  <dcterms:created xsi:type="dcterms:W3CDTF">2018-09-27T11:54:15Z</dcterms:created>
  <dcterms:modified xsi:type="dcterms:W3CDTF">2018-10-24T13:03:13Z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ppReportDate">
    <vt:lpwstr/>
  </property>
  <property fmtid="{D5CDD505-2E9C-101B-9397-08002B2CF9AE}" pid="3" name="WppReportVersion">
    <vt:lpwstr>Version 1.0</vt:lpwstr>
  </property>
  <property fmtid="{D5CDD505-2E9C-101B-9397-08002B2CF9AE}" pid="4" name="WppReportDraft">
    <vt:lpwstr>(Draft)</vt:lpwstr>
  </property>
  <property fmtid="{D5CDD505-2E9C-101B-9397-08002B2CF9AE}" pid="5" name="WppReportCurrencySymbol">
    <vt:lpwstr>$</vt:lpwstr>
  </property>
  <property fmtid="{D5CDD505-2E9C-101B-9397-08002B2CF9AE}" pid="6" name="WppReportDashboardTitleText">
    <vt:lpwstr>Dashboard</vt:lpwstr>
  </property>
  <property fmtid="{D5CDD505-2E9C-101B-9397-08002B2CF9AE}" pid="7" name="WppReportShortPageNumberFormat">
    <vt:lpwstr>Page &lt;#&gt;</vt:lpwstr>
  </property>
  <property fmtid="{D5CDD505-2E9C-101B-9397-08002B2CF9AE}" pid="8" name="WppReportLongPageNumberFormat">
    <vt:lpwstr>Page &lt;#&gt; of &lt;PageCount&gt;</vt:lpwstr>
  </property>
  <property fmtid="{D5CDD505-2E9C-101B-9397-08002B2CF9AE}" pid="9" name="WppReportTocTitleText">
    <vt:lpwstr>Table of contents</vt:lpwstr>
  </property>
  <property fmtid="{D5CDD505-2E9C-101B-9397-08002B2CF9AE}" pid="10" name="WppReportIsTocUpdateRecommended">
    <vt:bool>true</vt:bool>
  </property>
  <property fmtid="{D5CDD505-2E9C-101B-9397-08002B2CF9AE}" pid="11" name="WppReportPropertiesLastWrittenToDocument">
    <vt:filetime>2018-10-11T06:57:41Z</vt:filetime>
  </property>
</Properties>
</file>